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831F7A-1120-4D8A-8D5E-0C0214A124A4}">
  <a:tblStyle styleId="{19831F7A-1120-4D8A-8D5E-0C0214A124A4}"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64535AA-1FC4-491E-BA34-2E44BB43ED0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slide" Target="slides/slide37.xml"/><Relationship Id="rId21" Type="http://schemas.openxmlformats.org/officeDocument/2006/relationships/slide" Target="slides/slide14.xml"/><Relationship Id="rId43" Type="http://schemas.openxmlformats.org/officeDocument/2006/relationships/slide" Target="slides/slide36.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1bbe637ee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a1bbe637ee_0_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a1bbe637ee_0_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541120812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41120812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541120812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41120812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a60a5cac0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 End to End model includes </a:t>
            </a:r>
            <a:r>
              <a:rPr lang="zh-CN">
                <a:solidFill>
                  <a:schemeClr val="dk1"/>
                </a:solidFill>
              </a:rPr>
              <a:t>Mention Detection(MD) and Entity Disambiguation(ED)</a:t>
            </a:r>
            <a:endParaRPr>
              <a:solidFill>
                <a:schemeClr val="dk1"/>
              </a:solidFill>
            </a:endParaRPr>
          </a:p>
          <a:p>
            <a:pPr indent="0" lvl="0" marL="0" rtl="0" algn="l">
              <a:spcBef>
                <a:spcPts val="0"/>
              </a:spcBef>
              <a:spcAft>
                <a:spcPts val="0"/>
              </a:spcAft>
              <a:buNone/>
            </a:pPr>
            <a:r>
              <a:t/>
            </a:r>
            <a:endParaRPr/>
          </a:p>
        </p:txBody>
      </p:sp>
      <p:sp>
        <p:nvSpPr>
          <p:cNvPr id="220" name="Google Shape;220;ga60a5cac02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60a5cac0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60a5cac0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60a5cac0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60a5cac0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60a5cac0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a60a5cac0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solidFill>
                  <a:schemeClr val="dk1"/>
                </a:solidFill>
              </a:rPr>
              <a:t>ED performed a lot better than EL especially for the Wikipedia dataset</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The training model on different datasets for both EL and ED performed a bit worse overall than the latent model whose wiki training was the lowest performing dataset at 77%. However here, the Wiki dataset is at 74-75% which is lower. </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b="1" lang="zh-CN">
                <a:solidFill>
                  <a:schemeClr val="dk1"/>
                </a:solidFill>
              </a:rPr>
              <a:t>Micro/Macro </a:t>
            </a:r>
            <a:r>
              <a:rPr lang="zh-CN">
                <a:solidFill>
                  <a:schemeClr val="dk1"/>
                </a:solidFill>
              </a:rPr>
              <a:t>- For EL, these metrics are computed both in the strong matching and weak matching settings. Micro requires exactly predicting the gold mention boundaries and their entity annotations, whereas Macro gives a perfect score to spans that just overlap with the gold mentions and are linked to the correct gold entities.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5411208127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411208127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solidFill>
                  <a:schemeClr val="dk1"/>
                </a:solidFill>
              </a:rPr>
              <a:t>While processing the BT dataset, we trained and tested the AIDA data to see what we could expect. We used the base model for EL and ED training/testing on the AIDA dataset which ran overnight and obtained these scores. We expect to see similar or lower scores for the BT dataset because it will be smaller. The AIDA dataset has more than 502K data points.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5411208127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411208127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411208127_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411208127_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60a5cac0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a60a5cac02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1dbab40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1dbab40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60a5cac0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60a5cac0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60ab47a4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60ab47a4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5411208127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411208127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60a5cac02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60a5cac02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5411208127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411208127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60a5cac02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a60a5cac02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a60a5cac02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a60a5cac02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a60a5cac02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a60a5cac02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60a5cac02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a60a5cac02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5411208127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411208127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1bbe637ee_0_1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
        <p:nvSpPr>
          <p:cNvPr id="143" name="Google Shape;143;ga1bbe637ee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ga1bbe637ee_0_1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Rosette is a text analytics tool used to extract entities from large amounts of text, specifically nouns such as a person, place, time, etc</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5411208127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411208127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5411208127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411208127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5411208127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411208127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5411208127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411208127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a1bbe637ee_0_2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
        <p:nvSpPr>
          <p:cNvPr id="395" name="Google Shape;395;ga1bbe637ee_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6" name="Google Shape;396;ga1bbe637ee_0_2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a1bbe637ee_0_2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
        <p:nvSpPr>
          <p:cNvPr id="403" name="Google Shape;403;ga1bbe637ee_0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4" name="Google Shape;404;ga1bbe637ee_0_2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457200" rtl="0" algn="l">
              <a:lnSpc>
                <a:spcPct val="95000"/>
              </a:lnSpc>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1bbe637ee_0_2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
        <p:nvSpPr>
          <p:cNvPr id="411" name="Google Shape;411;ga1bbe637e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2" name="Google Shape;412;ga1bbe637ee_0_2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in the upcoming weeks we will implement the final models for the company’s dataset and see if we can get a better micro f1 score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a1bbe637ee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a1bbe637ee_0_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1bbe637ee_0_2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
        <p:nvSpPr>
          <p:cNvPr id="152" name="Google Shape;152;ga1bbe637ee_0_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 name="Google Shape;153;ga1bbe637ee_0_2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60a5cac0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a60a5cac02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1bbe637ee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1bbe637ee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54112081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4112081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1bbe637ee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1bbe637ee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541120812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41120812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3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2" showMasterSp="0" type="title">
  <p:cSld name="TITLE">
    <p:bg>
      <p:bgPr>
        <a:solidFill>
          <a:srgbClr val="AB192D"/>
        </a:solidFill>
      </p:bgPr>
    </p:bg>
    <p:spTree>
      <p:nvGrpSpPr>
        <p:cNvPr id="57" name="Shape 57"/>
        <p:cNvGrpSpPr/>
        <p:nvPr/>
      </p:nvGrpSpPr>
      <p:grpSpPr>
        <a:xfrm>
          <a:off x="0" y="0"/>
          <a:ext cx="0" cy="0"/>
          <a:chOff x="0" y="0"/>
          <a:chExt cx="0" cy="0"/>
        </a:xfrm>
      </p:grpSpPr>
      <p:pic>
        <p:nvPicPr>
          <p:cNvPr id="58" name="Google Shape;58;p14"/>
          <p:cNvPicPr preferRelativeResize="0"/>
          <p:nvPr/>
        </p:nvPicPr>
        <p:blipFill rotWithShape="1">
          <a:blip r:embed="rId2">
            <a:alphaModFix/>
          </a:blip>
          <a:srcRect b="0" l="0" r="0" t="0"/>
          <a:stretch/>
        </p:blipFill>
        <p:spPr>
          <a:xfrm>
            <a:off x="530352" y="739875"/>
            <a:ext cx="2057401" cy="665226"/>
          </a:xfrm>
          <a:prstGeom prst="rect">
            <a:avLst/>
          </a:prstGeom>
          <a:noFill/>
          <a:ln>
            <a:noFill/>
          </a:ln>
        </p:spPr>
      </p:pic>
      <p:sp>
        <p:nvSpPr>
          <p:cNvPr id="59" name="Google Shape;59;p14"/>
          <p:cNvSpPr txBox="1"/>
          <p:nvPr>
            <p:ph type="ctrTitle"/>
          </p:nvPr>
        </p:nvSpPr>
        <p:spPr>
          <a:xfrm>
            <a:off x="457200" y="1714500"/>
            <a:ext cx="6858000" cy="1143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lt1"/>
              </a:buClr>
              <a:buSzPts val="4000"/>
              <a:buFont typeface="Verdana"/>
              <a:buNone/>
              <a:defRPr b="1" sz="4000">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4"/>
          <p:cNvSpPr txBox="1"/>
          <p:nvPr>
            <p:ph idx="1" type="subTitle"/>
          </p:nvPr>
        </p:nvSpPr>
        <p:spPr>
          <a:xfrm>
            <a:off x="457200" y="3028950"/>
            <a:ext cx="6858000" cy="742800"/>
          </a:xfrm>
          <a:prstGeom prst="rect">
            <a:avLst/>
          </a:prstGeom>
          <a:noFill/>
          <a:ln>
            <a:noFill/>
          </a:ln>
        </p:spPr>
        <p:txBody>
          <a:bodyPr anchorCtr="0" anchor="t" bIns="45700" lIns="91425" spcFirstLastPara="1" rIns="91425" wrap="square" tIns="45700">
            <a:noAutofit/>
          </a:bodyPr>
          <a:lstStyle>
            <a:lvl1pPr lvl="0" rtl="0" algn="l">
              <a:lnSpc>
                <a:spcPct val="95000"/>
              </a:lnSpc>
              <a:spcBef>
                <a:spcPts val="1200"/>
              </a:spcBef>
              <a:spcAft>
                <a:spcPts val="0"/>
              </a:spcAft>
              <a:buSzPts val="2800"/>
              <a:buNone/>
              <a:defRPr sz="2800">
                <a:solidFill>
                  <a:schemeClr val="lt1"/>
                </a:solidFill>
              </a:defRPr>
            </a:lvl1pPr>
            <a:lvl2pPr lvl="1" rtl="0" algn="ctr">
              <a:lnSpc>
                <a:spcPct val="95000"/>
              </a:lnSpc>
              <a:spcBef>
                <a:spcPts val="600"/>
              </a:spcBef>
              <a:spcAft>
                <a:spcPts val="0"/>
              </a:spcAft>
              <a:buSzPts val="2000"/>
              <a:buNone/>
              <a:defRPr>
                <a:solidFill>
                  <a:srgbClr val="888888"/>
                </a:solidFill>
              </a:defRPr>
            </a:lvl2pPr>
            <a:lvl3pPr lvl="2" rtl="0" algn="ctr">
              <a:lnSpc>
                <a:spcPct val="95000"/>
              </a:lnSpc>
              <a:spcBef>
                <a:spcPts val="600"/>
              </a:spcBef>
              <a:spcAft>
                <a:spcPts val="0"/>
              </a:spcAft>
              <a:buSzPts val="1800"/>
              <a:buNone/>
              <a:defRPr>
                <a:solidFill>
                  <a:srgbClr val="888888"/>
                </a:solidFill>
              </a:defRPr>
            </a:lvl3pPr>
            <a:lvl4pPr lvl="3" rtl="0" algn="ctr">
              <a:lnSpc>
                <a:spcPct val="95000"/>
              </a:lnSpc>
              <a:spcBef>
                <a:spcPts val="600"/>
              </a:spcBef>
              <a:spcAft>
                <a:spcPts val="0"/>
              </a:spcAft>
              <a:buSzPts val="1600"/>
              <a:buNone/>
              <a:defRPr>
                <a:solidFill>
                  <a:srgbClr val="888888"/>
                </a:solidFill>
              </a:defRPr>
            </a:lvl4pPr>
            <a:lvl5pPr lvl="4" rtl="0" algn="ctr">
              <a:lnSpc>
                <a:spcPct val="95000"/>
              </a:lnSpc>
              <a:spcBef>
                <a:spcPts val="600"/>
              </a:spcBef>
              <a:spcAft>
                <a:spcPts val="0"/>
              </a:spcAft>
              <a:buSzPts val="1600"/>
              <a:buNone/>
              <a:defRPr>
                <a:solidFill>
                  <a:srgbClr val="888888"/>
                </a:solidFill>
              </a:defRPr>
            </a:lvl5pPr>
            <a:lvl6pPr lvl="5" rtl="0" algn="ctr">
              <a:spcBef>
                <a:spcPts val="320"/>
              </a:spcBef>
              <a:spcAft>
                <a:spcPts val="0"/>
              </a:spcAft>
              <a:buSzPts val="1600"/>
              <a:buNone/>
              <a:defRPr>
                <a:solidFill>
                  <a:srgbClr val="888888"/>
                </a:solidFill>
              </a:defRPr>
            </a:lvl6pPr>
            <a:lvl7pPr lvl="6" rtl="0" algn="ctr">
              <a:spcBef>
                <a:spcPts val="320"/>
              </a:spcBef>
              <a:spcAft>
                <a:spcPts val="0"/>
              </a:spcAft>
              <a:buSzPts val="1600"/>
              <a:buNone/>
              <a:defRPr>
                <a:solidFill>
                  <a:srgbClr val="888888"/>
                </a:solidFill>
              </a:defRPr>
            </a:lvl7pPr>
            <a:lvl8pPr lvl="7" rtl="0" algn="ctr">
              <a:spcBef>
                <a:spcPts val="320"/>
              </a:spcBef>
              <a:spcAft>
                <a:spcPts val="0"/>
              </a:spcAft>
              <a:buSzPts val="1600"/>
              <a:buNone/>
              <a:defRPr>
                <a:solidFill>
                  <a:srgbClr val="888888"/>
                </a:solidFill>
              </a:defRPr>
            </a:lvl8pPr>
            <a:lvl9pPr lvl="8" rtl="0" algn="ctr">
              <a:spcBef>
                <a:spcPts val="320"/>
              </a:spcBef>
              <a:spcAft>
                <a:spcPts val="0"/>
              </a:spcAft>
              <a:buSzPts val="1600"/>
              <a:buNone/>
              <a:defRPr>
                <a:solidFill>
                  <a:srgbClr val="888888"/>
                </a:solidFill>
              </a:defRPr>
            </a:lvl9pPr>
          </a:lstStyle>
          <a:p/>
        </p:txBody>
      </p:sp>
      <p:pic>
        <p:nvPicPr>
          <p:cNvPr id="61" name="Google Shape;61;p14"/>
          <p:cNvPicPr preferRelativeResize="0"/>
          <p:nvPr/>
        </p:nvPicPr>
        <p:blipFill rotWithShape="1">
          <a:blip r:embed="rId3">
            <a:alphaModFix/>
          </a:blip>
          <a:srcRect b="0" l="0" r="0" t="0"/>
          <a:stretch/>
        </p:blipFill>
        <p:spPr>
          <a:xfrm>
            <a:off x="5184648" y="2235708"/>
            <a:ext cx="2969528" cy="2907792"/>
          </a:xfrm>
          <a:prstGeom prst="rect">
            <a:avLst/>
          </a:prstGeom>
          <a:noFill/>
          <a:ln>
            <a:noFill/>
          </a:ln>
        </p:spPr>
      </p:pic>
      <p:sp>
        <p:nvSpPr>
          <p:cNvPr id="62" name="Google Shape;62;p14"/>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63" name="Shape 63"/>
        <p:cNvGrpSpPr/>
        <p:nvPr/>
      </p:nvGrpSpPr>
      <p:grpSpPr>
        <a:xfrm>
          <a:off x="0" y="0"/>
          <a:ext cx="0" cy="0"/>
          <a:chOff x="0" y="0"/>
          <a:chExt cx="0" cy="0"/>
        </a:xfrm>
      </p:grpSpPr>
      <p:sp>
        <p:nvSpPr>
          <p:cNvPr id="64" name="Google Shape;64;p15"/>
          <p:cNvSpPr txBox="1"/>
          <p:nvPr>
            <p:ph type="title"/>
          </p:nvPr>
        </p:nvSpPr>
        <p:spPr>
          <a:xfrm>
            <a:off x="457200" y="257175"/>
            <a:ext cx="8229600" cy="600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5"/>
          <p:cNvSpPr txBox="1"/>
          <p:nvPr>
            <p:ph idx="1" type="body"/>
          </p:nvPr>
        </p:nvSpPr>
        <p:spPr>
          <a:xfrm>
            <a:off x="457200" y="1143000"/>
            <a:ext cx="8229600" cy="3486300"/>
          </a:xfrm>
          <a:prstGeom prst="rect">
            <a:avLst/>
          </a:prstGeom>
          <a:noFill/>
          <a:ln>
            <a:noFill/>
          </a:ln>
        </p:spPr>
        <p:txBody>
          <a:bodyPr anchorCtr="0" anchor="t" bIns="45700" lIns="91425" spcFirstLastPara="1" rIns="91425" wrap="square" tIns="45700">
            <a:noAutofit/>
          </a:bodyPr>
          <a:lstStyle>
            <a:lvl1pPr indent="-342900" lvl="0" marL="457200" rtl="0" algn="l">
              <a:lnSpc>
                <a:spcPct val="95000"/>
              </a:lnSpc>
              <a:spcBef>
                <a:spcPts val="1200"/>
              </a:spcBef>
              <a:spcAft>
                <a:spcPts val="0"/>
              </a:spcAft>
              <a:buSzPts val="1800"/>
              <a:buChar char="•"/>
              <a:defRPr/>
            </a:lvl1pPr>
            <a:lvl2pPr indent="-342900" lvl="1" marL="914400" rtl="0" algn="l">
              <a:lnSpc>
                <a:spcPct val="95000"/>
              </a:lnSpc>
              <a:spcBef>
                <a:spcPts val="600"/>
              </a:spcBef>
              <a:spcAft>
                <a:spcPts val="0"/>
              </a:spcAft>
              <a:buSzPts val="1800"/>
              <a:buChar char="─"/>
              <a:defRPr/>
            </a:lvl2pPr>
            <a:lvl3pPr indent="-342900" lvl="2" marL="1371600" rtl="0" algn="l">
              <a:lnSpc>
                <a:spcPct val="95000"/>
              </a:lnSpc>
              <a:spcBef>
                <a:spcPts val="600"/>
              </a:spcBef>
              <a:spcAft>
                <a:spcPts val="0"/>
              </a:spcAft>
              <a:buSzPts val="1800"/>
              <a:buChar char="▪"/>
              <a:defRPr/>
            </a:lvl3pPr>
            <a:lvl4pPr indent="-342900" lvl="3" marL="1828800" rtl="0" algn="l">
              <a:lnSpc>
                <a:spcPct val="95000"/>
              </a:lnSpc>
              <a:spcBef>
                <a:spcPts val="600"/>
              </a:spcBef>
              <a:spcAft>
                <a:spcPts val="0"/>
              </a:spcAft>
              <a:buSzPts val="1800"/>
              <a:buChar char="o"/>
              <a:defRPr/>
            </a:lvl4pPr>
            <a:lvl5pPr indent="-342900" lvl="4" marL="2286000" rtl="0" algn="l">
              <a:lnSpc>
                <a:spcPct val="95000"/>
              </a:lnSpc>
              <a:spcBef>
                <a:spcPts val="60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66" name="Google Shape;66;p15"/>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5"/>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Red" showMasterSp="0">
  <p:cSld name="BlankRed">
    <p:bg>
      <p:bgPr>
        <a:solidFill>
          <a:schemeClr val="lt2"/>
        </a:solidFill>
      </p:bgPr>
    </p:bg>
    <p:spTree>
      <p:nvGrpSpPr>
        <p:cNvPr id="68" name="Shape 68"/>
        <p:cNvGrpSpPr/>
        <p:nvPr/>
      </p:nvGrpSpPr>
      <p:grpSpPr>
        <a:xfrm>
          <a:off x="0" y="0"/>
          <a:ext cx="0" cy="0"/>
          <a:chOff x="0" y="0"/>
          <a:chExt cx="0" cy="0"/>
        </a:xfrm>
      </p:grpSpPr>
      <p:pic>
        <p:nvPicPr>
          <p:cNvPr id="69" name="Google Shape;69;p16"/>
          <p:cNvPicPr preferRelativeResize="0"/>
          <p:nvPr/>
        </p:nvPicPr>
        <p:blipFill rotWithShape="1">
          <a:blip r:embed="rId2">
            <a:alphaModFix/>
          </a:blip>
          <a:srcRect b="0" l="0" r="0" t="0"/>
          <a:stretch/>
        </p:blipFill>
        <p:spPr>
          <a:xfrm>
            <a:off x="2562225" y="1075135"/>
            <a:ext cx="3014663" cy="2993231"/>
          </a:xfrm>
          <a:prstGeom prst="rect">
            <a:avLst/>
          </a:prstGeom>
          <a:noFill/>
          <a:ln>
            <a:noFill/>
          </a:ln>
        </p:spPr>
      </p:pic>
      <p:sp>
        <p:nvSpPr>
          <p:cNvPr id="70" name="Google Shape;70;p16"/>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1" name="Shape 71"/>
        <p:cNvGrpSpPr/>
        <p:nvPr/>
      </p:nvGrpSpPr>
      <p:grpSpPr>
        <a:xfrm>
          <a:off x="0" y="0"/>
          <a:ext cx="0" cy="0"/>
          <a:chOff x="0" y="0"/>
          <a:chExt cx="0" cy="0"/>
        </a:xfrm>
      </p:grpSpPr>
      <p:pic>
        <p:nvPicPr>
          <p:cNvPr descr="greyWatermark-20.png" id="72" name="Google Shape;72;p17"/>
          <p:cNvPicPr preferRelativeResize="0"/>
          <p:nvPr/>
        </p:nvPicPr>
        <p:blipFill rotWithShape="1">
          <a:blip r:embed="rId2">
            <a:alphaModFix/>
          </a:blip>
          <a:srcRect b="0" l="0" r="0" t="0"/>
          <a:stretch/>
        </p:blipFill>
        <p:spPr>
          <a:xfrm>
            <a:off x="5185590" y="2236414"/>
            <a:ext cx="2968808" cy="2907086"/>
          </a:xfrm>
          <a:prstGeom prst="rect">
            <a:avLst/>
          </a:prstGeom>
          <a:noFill/>
          <a:ln>
            <a:noFill/>
          </a:ln>
        </p:spPr>
      </p:pic>
      <p:sp>
        <p:nvSpPr>
          <p:cNvPr id="73" name="Google Shape;73;p17"/>
          <p:cNvSpPr txBox="1"/>
          <p:nvPr>
            <p:ph type="ctrTitle"/>
          </p:nvPr>
        </p:nvSpPr>
        <p:spPr>
          <a:xfrm>
            <a:off x="457200" y="1714500"/>
            <a:ext cx="6858000" cy="1143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4000"/>
              <a:buFont typeface="Verdana"/>
              <a:buNone/>
              <a:defRPr b="1" sz="40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 name="Google Shape;74;p17"/>
          <p:cNvSpPr txBox="1"/>
          <p:nvPr>
            <p:ph idx="1" type="subTitle"/>
          </p:nvPr>
        </p:nvSpPr>
        <p:spPr>
          <a:xfrm>
            <a:off x="457200" y="3031236"/>
            <a:ext cx="6858000" cy="742800"/>
          </a:xfrm>
          <a:prstGeom prst="rect">
            <a:avLst/>
          </a:prstGeom>
          <a:noFill/>
          <a:ln>
            <a:noFill/>
          </a:ln>
        </p:spPr>
        <p:txBody>
          <a:bodyPr anchorCtr="0" anchor="t" bIns="45700" lIns="91425" spcFirstLastPara="1" rIns="91425" wrap="square" tIns="45700">
            <a:noAutofit/>
          </a:bodyPr>
          <a:lstStyle>
            <a:lvl1pPr lvl="0" rtl="0" algn="l">
              <a:lnSpc>
                <a:spcPct val="95000"/>
              </a:lnSpc>
              <a:spcBef>
                <a:spcPts val="1200"/>
              </a:spcBef>
              <a:spcAft>
                <a:spcPts val="0"/>
              </a:spcAft>
              <a:buSzPts val="2800"/>
              <a:buNone/>
              <a:defRPr sz="2800">
                <a:solidFill>
                  <a:schemeClr val="dk2"/>
                </a:solidFill>
              </a:defRPr>
            </a:lvl1pPr>
            <a:lvl2pPr lvl="1" rtl="0" algn="ctr">
              <a:lnSpc>
                <a:spcPct val="95000"/>
              </a:lnSpc>
              <a:spcBef>
                <a:spcPts val="600"/>
              </a:spcBef>
              <a:spcAft>
                <a:spcPts val="0"/>
              </a:spcAft>
              <a:buSzPts val="2000"/>
              <a:buNone/>
              <a:defRPr>
                <a:solidFill>
                  <a:srgbClr val="888888"/>
                </a:solidFill>
              </a:defRPr>
            </a:lvl2pPr>
            <a:lvl3pPr lvl="2" rtl="0" algn="ctr">
              <a:lnSpc>
                <a:spcPct val="95000"/>
              </a:lnSpc>
              <a:spcBef>
                <a:spcPts val="600"/>
              </a:spcBef>
              <a:spcAft>
                <a:spcPts val="0"/>
              </a:spcAft>
              <a:buSzPts val="1800"/>
              <a:buNone/>
              <a:defRPr>
                <a:solidFill>
                  <a:srgbClr val="888888"/>
                </a:solidFill>
              </a:defRPr>
            </a:lvl3pPr>
            <a:lvl4pPr lvl="3" rtl="0" algn="ctr">
              <a:lnSpc>
                <a:spcPct val="95000"/>
              </a:lnSpc>
              <a:spcBef>
                <a:spcPts val="600"/>
              </a:spcBef>
              <a:spcAft>
                <a:spcPts val="0"/>
              </a:spcAft>
              <a:buSzPts val="1600"/>
              <a:buNone/>
              <a:defRPr>
                <a:solidFill>
                  <a:srgbClr val="888888"/>
                </a:solidFill>
              </a:defRPr>
            </a:lvl4pPr>
            <a:lvl5pPr lvl="4" rtl="0" algn="ctr">
              <a:lnSpc>
                <a:spcPct val="95000"/>
              </a:lnSpc>
              <a:spcBef>
                <a:spcPts val="600"/>
              </a:spcBef>
              <a:spcAft>
                <a:spcPts val="0"/>
              </a:spcAft>
              <a:buSzPts val="1600"/>
              <a:buNone/>
              <a:defRPr>
                <a:solidFill>
                  <a:srgbClr val="888888"/>
                </a:solidFill>
              </a:defRPr>
            </a:lvl5pPr>
            <a:lvl6pPr lvl="5" rtl="0" algn="ctr">
              <a:spcBef>
                <a:spcPts val="320"/>
              </a:spcBef>
              <a:spcAft>
                <a:spcPts val="0"/>
              </a:spcAft>
              <a:buSzPts val="1600"/>
              <a:buNone/>
              <a:defRPr>
                <a:solidFill>
                  <a:srgbClr val="888888"/>
                </a:solidFill>
              </a:defRPr>
            </a:lvl6pPr>
            <a:lvl7pPr lvl="6" rtl="0" algn="ctr">
              <a:spcBef>
                <a:spcPts val="320"/>
              </a:spcBef>
              <a:spcAft>
                <a:spcPts val="0"/>
              </a:spcAft>
              <a:buSzPts val="1600"/>
              <a:buNone/>
              <a:defRPr>
                <a:solidFill>
                  <a:srgbClr val="888888"/>
                </a:solidFill>
              </a:defRPr>
            </a:lvl7pPr>
            <a:lvl8pPr lvl="7" rtl="0" algn="ctr">
              <a:spcBef>
                <a:spcPts val="320"/>
              </a:spcBef>
              <a:spcAft>
                <a:spcPts val="0"/>
              </a:spcAft>
              <a:buSzPts val="1600"/>
              <a:buNone/>
              <a:defRPr>
                <a:solidFill>
                  <a:srgbClr val="888888"/>
                </a:solidFill>
              </a:defRPr>
            </a:lvl8pPr>
            <a:lvl9pPr lvl="8" rtl="0" algn="ctr">
              <a:spcBef>
                <a:spcPts val="320"/>
              </a:spcBef>
              <a:spcAft>
                <a:spcPts val="0"/>
              </a:spcAft>
              <a:buSzPts val="1600"/>
              <a:buNone/>
              <a:defRPr>
                <a:solidFill>
                  <a:srgbClr val="888888"/>
                </a:solidFill>
              </a:defRPr>
            </a:lvl9pPr>
          </a:lstStyle>
          <a:p/>
        </p:txBody>
      </p:sp>
      <p:pic>
        <p:nvPicPr>
          <p:cNvPr id="75" name="Google Shape;75;p17"/>
          <p:cNvPicPr preferRelativeResize="0"/>
          <p:nvPr/>
        </p:nvPicPr>
        <p:blipFill rotWithShape="1">
          <a:blip r:embed="rId3">
            <a:alphaModFix/>
          </a:blip>
          <a:srcRect b="0" l="0" r="0" t="0"/>
          <a:stretch/>
        </p:blipFill>
        <p:spPr>
          <a:xfrm>
            <a:off x="533400" y="742950"/>
            <a:ext cx="2057400" cy="666987"/>
          </a:xfrm>
          <a:prstGeom prst="rect">
            <a:avLst/>
          </a:prstGeom>
          <a:noFill/>
          <a:ln>
            <a:noFill/>
          </a:ln>
        </p:spPr>
      </p:pic>
      <p:sp>
        <p:nvSpPr>
          <p:cNvPr id="76" name="Google Shape;76;p17"/>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77" name="Shape 77"/>
        <p:cNvGrpSpPr/>
        <p:nvPr/>
      </p:nvGrpSpPr>
      <p:grpSpPr>
        <a:xfrm>
          <a:off x="0" y="0"/>
          <a:ext cx="0" cy="0"/>
          <a:chOff x="0" y="0"/>
          <a:chExt cx="0" cy="0"/>
        </a:xfrm>
      </p:grpSpPr>
      <p:pic>
        <p:nvPicPr>
          <p:cNvPr descr="greyWatermark-20.png" id="78" name="Google Shape;78;p18"/>
          <p:cNvPicPr preferRelativeResize="0"/>
          <p:nvPr/>
        </p:nvPicPr>
        <p:blipFill rotWithShape="1">
          <a:blip r:embed="rId2">
            <a:alphaModFix/>
          </a:blip>
          <a:srcRect b="0" l="0" r="0" t="0"/>
          <a:stretch/>
        </p:blipFill>
        <p:spPr>
          <a:xfrm>
            <a:off x="5185590" y="2236414"/>
            <a:ext cx="2968808" cy="2907086"/>
          </a:xfrm>
          <a:prstGeom prst="rect">
            <a:avLst/>
          </a:prstGeom>
          <a:noFill/>
          <a:ln>
            <a:noFill/>
          </a:ln>
        </p:spPr>
      </p:pic>
      <p:sp>
        <p:nvSpPr>
          <p:cNvPr id="79" name="Google Shape;79;p18"/>
          <p:cNvSpPr/>
          <p:nvPr/>
        </p:nvSpPr>
        <p:spPr>
          <a:xfrm>
            <a:off x="0" y="0"/>
            <a:ext cx="9144000" cy="857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80" name="Google Shape;80;p18"/>
          <p:cNvSpPr txBox="1"/>
          <p:nvPr>
            <p:ph type="title"/>
          </p:nvPr>
        </p:nvSpPr>
        <p:spPr>
          <a:xfrm>
            <a:off x="762000" y="1085850"/>
            <a:ext cx="6858000" cy="12573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4000"/>
              <a:buFont typeface="Verdana"/>
              <a:buNone/>
              <a:defRPr b="1" sz="4000">
                <a:solidFill>
                  <a:srgbClr val="262626"/>
                </a:solidFill>
                <a:latin typeface="Verdana"/>
                <a:ea typeface="Verdana"/>
                <a:cs typeface="Verdana"/>
                <a:sym typeface="Verdana"/>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 name="Google Shape;81;p18"/>
          <p:cNvSpPr txBox="1"/>
          <p:nvPr>
            <p:ph idx="1" type="body"/>
          </p:nvPr>
        </p:nvSpPr>
        <p:spPr>
          <a:xfrm>
            <a:off x="762000" y="2343150"/>
            <a:ext cx="6858000" cy="685800"/>
          </a:xfrm>
          <a:prstGeom prst="rect">
            <a:avLst/>
          </a:prstGeom>
          <a:noFill/>
          <a:ln>
            <a:noFill/>
          </a:ln>
        </p:spPr>
        <p:txBody>
          <a:bodyPr anchorCtr="0" anchor="t" bIns="45700" lIns="91425" spcFirstLastPara="1" rIns="91425" wrap="square" tIns="45700">
            <a:noAutofit/>
          </a:bodyPr>
          <a:lstStyle>
            <a:lvl1pPr indent="-228600" lvl="0" marL="457200" rtl="0" algn="l">
              <a:lnSpc>
                <a:spcPct val="95000"/>
              </a:lnSpc>
              <a:spcBef>
                <a:spcPts val="1200"/>
              </a:spcBef>
              <a:spcAft>
                <a:spcPts val="0"/>
              </a:spcAft>
              <a:buSzPts val="2800"/>
              <a:buNone/>
              <a:defRPr sz="2800">
                <a:solidFill>
                  <a:schemeClr val="dk2"/>
                </a:solidFill>
              </a:defRPr>
            </a:lvl1pPr>
            <a:lvl2pPr indent="-228600" lvl="1" marL="914400" rtl="0" algn="l">
              <a:lnSpc>
                <a:spcPct val="95000"/>
              </a:lnSpc>
              <a:spcBef>
                <a:spcPts val="600"/>
              </a:spcBef>
              <a:spcAft>
                <a:spcPts val="0"/>
              </a:spcAft>
              <a:buSzPts val="1800"/>
              <a:buNone/>
              <a:defRPr sz="1800">
                <a:solidFill>
                  <a:srgbClr val="888888"/>
                </a:solidFill>
              </a:defRPr>
            </a:lvl2pPr>
            <a:lvl3pPr indent="-228600" lvl="2" marL="1371600" rtl="0" algn="l">
              <a:lnSpc>
                <a:spcPct val="95000"/>
              </a:lnSpc>
              <a:spcBef>
                <a:spcPts val="600"/>
              </a:spcBef>
              <a:spcAft>
                <a:spcPts val="0"/>
              </a:spcAft>
              <a:buSzPts val="1600"/>
              <a:buNone/>
              <a:defRPr sz="1600">
                <a:solidFill>
                  <a:srgbClr val="888888"/>
                </a:solidFill>
              </a:defRPr>
            </a:lvl3pPr>
            <a:lvl4pPr indent="-228600" lvl="3" marL="1828800" rtl="0" algn="l">
              <a:lnSpc>
                <a:spcPct val="95000"/>
              </a:lnSpc>
              <a:spcBef>
                <a:spcPts val="600"/>
              </a:spcBef>
              <a:spcAft>
                <a:spcPts val="0"/>
              </a:spcAft>
              <a:buSzPts val="1400"/>
              <a:buNone/>
              <a:defRPr sz="1400">
                <a:solidFill>
                  <a:srgbClr val="888888"/>
                </a:solidFill>
              </a:defRPr>
            </a:lvl4pPr>
            <a:lvl5pPr indent="-228600" lvl="4" marL="2286000" rtl="0" algn="l">
              <a:lnSpc>
                <a:spcPct val="95000"/>
              </a:lnSpc>
              <a:spcBef>
                <a:spcPts val="600"/>
              </a:spcBef>
              <a:spcAft>
                <a:spcPts val="0"/>
              </a:spcAft>
              <a:buSzPts val="1400"/>
              <a:buNone/>
              <a:defRPr sz="1400">
                <a:solidFill>
                  <a:srgbClr val="888888"/>
                </a:solidFill>
              </a:defRPr>
            </a:lvl5pPr>
            <a:lvl6pPr indent="-228600" lvl="5" marL="2743200" rtl="0" algn="l">
              <a:spcBef>
                <a:spcPts val="280"/>
              </a:spcBef>
              <a:spcAft>
                <a:spcPts val="0"/>
              </a:spcAft>
              <a:buSzPts val="1400"/>
              <a:buNone/>
              <a:defRPr sz="1400">
                <a:solidFill>
                  <a:srgbClr val="888888"/>
                </a:solidFill>
              </a:defRPr>
            </a:lvl6pPr>
            <a:lvl7pPr indent="-228600" lvl="6" marL="3200400" rtl="0" algn="l">
              <a:spcBef>
                <a:spcPts val="280"/>
              </a:spcBef>
              <a:spcAft>
                <a:spcPts val="0"/>
              </a:spcAft>
              <a:buSzPts val="1400"/>
              <a:buNone/>
              <a:defRPr sz="1400">
                <a:solidFill>
                  <a:srgbClr val="888888"/>
                </a:solidFill>
              </a:defRPr>
            </a:lvl7pPr>
            <a:lvl8pPr indent="-228600" lvl="7" marL="3657600" rtl="0" algn="l">
              <a:spcBef>
                <a:spcPts val="280"/>
              </a:spcBef>
              <a:spcAft>
                <a:spcPts val="0"/>
              </a:spcAft>
              <a:buSzPts val="1400"/>
              <a:buNone/>
              <a:defRPr sz="1400">
                <a:solidFill>
                  <a:srgbClr val="888888"/>
                </a:solidFill>
              </a:defRPr>
            </a:lvl8pPr>
            <a:lvl9pPr indent="-228600" lvl="8" marL="4114800" rtl="0" algn="l">
              <a:spcBef>
                <a:spcPts val="280"/>
              </a:spcBef>
              <a:spcAft>
                <a:spcPts val="0"/>
              </a:spcAft>
              <a:buSzPts val="1400"/>
              <a:buNone/>
              <a:defRPr sz="1400">
                <a:solidFill>
                  <a:srgbClr val="888888"/>
                </a:solidFill>
              </a:defRPr>
            </a:lvl9pPr>
          </a:lstStyle>
          <a:p/>
        </p:txBody>
      </p:sp>
      <p:sp>
        <p:nvSpPr>
          <p:cNvPr id="82" name="Google Shape;82;p18"/>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sp>
        <p:nvSpPr>
          <p:cNvPr id="83" name="Google Shape;83;p18"/>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0" sz="1600">
                <a:solidFill>
                  <a:schemeClr val="dk2"/>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4" name="Shape 84"/>
        <p:cNvGrpSpPr/>
        <p:nvPr/>
      </p:nvGrpSpPr>
      <p:grpSpPr>
        <a:xfrm>
          <a:off x="0" y="0"/>
          <a:ext cx="0" cy="0"/>
          <a:chOff x="0" y="0"/>
          <a:chExt cx="0" cy="0"/>
        </a:xfrm>
      </p:grpSpPr>
      <p:sp>
        <p:nvSpPr>
          <p:cNvPr id="85" name="Google Shape;85;p19"/>
          <p:cNvSpPr txBox="1"/>
          <p:nvPr>
            <p:ph type="title"/>
          </p:nvPr>
        </p:nvSpPr>
        <p:spPr>
          <a:xfrm>
            <a:off x="457200" y="257175"/>
            <a:ext cx="8229600" cy="600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19"/>
          <p:cNvSpPr txBox="1"/>
          <p:nvPr>
            <p:ph idx="1" type="body"/>
          </p:nvPr>
        </p:nvSpPr>
        <p:spPr>
          <a:xfrm>
            <a:off x="762000" y="1257300"/>
            <a:ext cx="3657600" cy="3372000"/>
          </a:xfrm>
          <a:prstGeom prst="rect">
            <a:avLst/>
          </a:prstGeom>
          <a:noFill/>
          <a:ln>
            <a:noFill/>
          </a:ln>
        </p:spPr>
        <p:txBody>
          <a:bodyPr anchorCtr="0" anchor="t" bIns="45700" lIns="91425" spcFirstLastPara="1" rIns="91425" wrap="square" tIns="45700">
            <a:noAutofit/>
          </a:bodyPr>
          <a:lstStyle>
            <a:lvl1pPr indent="-381000" lvl="0" marL="457200" rtl="0" algn="l">
              <a:lnSpc>
                <a:spcPct val="95000"/>
              </a:lnSpc>
              <a:spcBef>
                <a:spcPts val="1200"/>
              </a:spcBef>
              <a:spcAft>
                <a:spcPts val="0"/>
              </a:spcAft>
              <a:buSzPts val="2400"/>
              <a:buChar char="•"/>
              <a:defRPr sz="2400"/>
            </a:lvl1pPr>
            <a:lvl2pPr indent="-355600" lvl="1" marL="914400" rtl="0" algn="l">
              <a:lnSpc>
                <a:spcPct val="95000"/>
              </a:lnSpc>
              <a:spcBef>
                <a:spcPts val="600"/>
              </a:spcBef>
              <a:spcAft>
                <a:spcPts val="0"/>
              </a:spcAft>
              <a:buSzPts val="2000"/>
              <a:buChar char="─"/>
              <a:defRPr sz="2000"/>
            </a:lvl2pPr>
            <a:lvl3pPr indent="-342900" lvl="2" marL="1371600" rtl="0" algn="l">
              <a:lnSpc>
                <a:spcPct val="95000"/>
              </a:lnSpc>
              <a:spcBef>
                <a:spcPts val="600"/>
              </a:spcBef>
              <a:spcAft>
                <a:spcPts val="0"/>
              </a:spcAft>
              <a:buSzPts val="1800"/>
              <a:buChar char="▪"/>
              <a:defRPr sz="1800"/>
            </a:lvl3pPr>
            <a:lvl4pPr indent="-330200" lvl="3" marL="1828800" rtl="0" algn="l">
              <a:lnSpc>
                <a:spcPct val="95000"/>
              </a:lnSpc>
              <a:spcBef>
                <a:spcPts val="600"/>
              </a:spcBef>
              <a:spcAft>
                <a:spcPts val="0"/>
              </a:spcAft>
              <a:buSzPts val="1600"/>
              <a:buChar char="o"/>
              <a:defRPr sz="1600"/>
            </a:lvl4pPr>
            <a:lvl5pPr indent="-330200" lvl="4" marL="2286000" rtl="0" algn="l">
              <a:lnSpc>
                <a:spcPct val="95000"/>
              </a:lnSpc>
              <a:spcBef>
                <a:spcPts val="600"/>
              </a:spcBef>
              <a:spcAft>
                <a:spcPts val="0"/>
              </a:spcAft>
              <a:buSzPts val="1600"/>
              <a:buChar char="•"/>
              <a:defRPr sz="1600"/>
            </a:lvl5pPr>
            <a:lvl6pPr indent="-342900" lvl="5" marL="2743200" rtl="0" algn="l">
              <a:spcBef>
                <a:spcPts val="360"/>
              </a:spcBef>
              <a:spcAft>
                <a:spcPts val="0"/>
              </a:spcAft>
              <a:buSzPts val="1800"/>
              <a:buChar char="•"/>
              <a:defRPr sz="1800"/>
            </a:lvl6pPr>
            <a:lvl7pPr indent="-342900" lvl="6" marL="3200400" rtl="0" algn="l">
              <a:spcBef>
                <a:spcPts val="360"/>
              </a:spcBef>
              <a:spcAft>
                <a:spcPts val="0"/>
              </a:spcAft>
              <a:buSzPts val="1800"/>
              <a:buChar char="•"/>
              <a:defRPr sz="1800"/>
            </a:lvl7pPr>
            <a:lvl8pPr indent="-342900" lvl="7" marL="3657600" rtl="0" algn="l">
              <a:spcBef>
                <a:spcPts val="360"/>
              </a:spcBef>
              <a:spcAft>
                <a:spcPts val="0"/>
              </a:spcAft>
              <a:buSzPts val="1800"/>
              <a:buChar char="•"/>
              <a:defRPr sz="1800"/>
            </a:lvl8pPr>
            <a:lvl9pPr indent="-342900" lvl="8" marL="4114800" rtl="0" algn="l">
              <a:spcBef>
                <a:spcPts val="360"/>
              </a:spcBef>
              <a:spcAft>
                <a:spcPts val="0"/>
              </a:spcAft>
              <a:buSzPts val="1800"/>
              <a:buChar char="•"/>
              <a:defRPr sz="1800"/>
            </a:lvl9pPr>
          </a:lstStyle>
          <a:p/>
        </p:txBody>
      </p:sp>
      <p:sp>
        <p:nvSpPr>
          <p:cNvPr id="87" name="Google Shape;87;p19"/>
          <p:cNvSpPr txBox="1"/>
          <p:nvPr>
            <p:ph idx="2" type="body"/>
          </p:nvPr>
        </p:nvSpPr>
        <p:spPr>
          <a:xfrm>
            <a:off x="4648200" y="1257300"/>
            <a:ext cx="3657600" cy="3372000"/>
          </a:xfrm>
          <a:prstGeom prst="rect">
            <a:avLst/>
          </a:prstGeom>
          <a:noFill/>
          <a:ln>
            <a:noFill/>
          </a:ln>
        </p:spPr>
        <p:txBody>
          <a:bodyPr anchorCtr="0" anchor="t" bIns="45700" lIns="91425" spcFirstLastPara="1" rIns="91425" wrap="square" tIns="45700">
            <a:noAutofit/>
          </a:bodyPr>
          <a:lstStyle>
            <a:lvl1pPr indent="-381000" lvl="0" marL="457200" rtl="0" algn="l">
              <a:lnSpc>
                <a:spcPct val="95000"/>
              </a:lnSpc>
              <a:spcBef>
                <a:spcPts val="1200"/>
              </a:spcBef>
              <a:spcAft>
                <a:spcPts val="0"/>
              </a:spcAft>
              <a:buSzPts val="2400"/>
              <a:buChar char="•"/>
              <a:defRPr sz="2400"/>
            </a:lvl1pPr>
            <a:lvl2pPr indent="-355600" lvl="1" marL="914400" rtl="0" algn="l">
              <a:lnSpc>
                <a:spcPct val="95000"/>
              </a:lnSpc>
              <a:spcBef>
                <a:spcPts val="600"/>
              </a:spcBef>
              <a:spcAft>
                <a:spcPts val="0"/>
              </a:spcAft>
              <a:buSzPts val="2000"/>
              <a:buChar char="─"/>
              <a:defRPr sz="2000"/>
            </a:lvl2pPr>
            <a:lvl3pPr indent="-342900" lvl="2" marL="1371600" rtl="0" algn="l">
              <a:lnSpc>
                <a:spcPct val="95000"/>
              </a:lnSpc>
              <a:spcBef>
                <a:spcPts val="600"/>
              </a:spcBef>
              <a:spcAft>
                <a:spcPts val="0"/>
              </a:spcAft>
              <a:buSzPts val="1800"/>
              <a:buChar char="▪"/>
              <a:defRPr sz="1800"/>
            </a:lvl3pPr>
            <a:lvl4pPr indent="-330200" lvl="3" marL="1828800" rtl="0" algn="l">
              <a:lnSpc>
                <a:spcPct val="95000"/>
              </a:lnSpc>
              <a:spcBef>
                <a:spcPts val="600"/>
              </a:spcBef>
              <a:spcAft>
                <a:spcPts val="0"/>
              </a:spcAft>
              <a:buSzPts val="1600"/>
              <a:buChar char="o"/>
              <a:defRPr sz="1600"/>
            </a:lvl4pPr>
            <a:lvl5pPr indent="-330200" lvl="4" marL="2286000" rtl="0" algn="l">
              <a:lnSpc>
                <a:spcPct val="95000"/>
              </a:lnSpc>
              <a:spcBef>
                <a:spcPts val="600"/>
              </a:spcBef>
              <a:spcAft>
                <a:spcPts val="0"/>
              </a:spcAft>
              <a:buSzPts val="1600"/>
              <a:buChar char="•"/>
              <a:defRPr sz="1600"/>
            </a:lvl5pPr>
            <a:lvl6pPr indent="-342900" lvl="5" marL="2743200" rtl="0" algn="l">
              <a:spcBef>
                <a:spcPts val="360"/>
              </a:spcBef>
              <a:spcAft>
                <a:spcPts val="0"/>
              </a:spcAft>
              <a:buSzPts val="1800"/>
              <a:buChar char="•"/>
              <a:defRPr sz="1800"/>
            </a:lvl6pPr>
            <a:lvl7pPr indent="-342900" lvl="6" marL="3200400" rtl="0" algn="l">
              <a:spcBef>
                <a:spcPts val="360"/>
              </a:spcBef>
              <a:spcAft>
                <a:spcPts val="0"/>
              </a:spcAft>
              <a:buSzPts val="1800"/>
              <a:buChar char="•"/>
              <a:defRPr sz="1800"/>
            </a:lvl7pPr>
            <a:lvl8pPr indent="-342900" lvl="7" marL="3657600" rtl="0" algn="l">
              <a:spcBef>
                <a:spcPts val="360"/>
              </a:spcBef>
              <a:spcAft>
                <a:spcPts val="0"/>
              </a:spcAft>
              <a:buSzPts val="1800"/>
              <a:buChar char="•"/>
              <a:defRPr sz="1800"/>
            </a:lvl8pPr>
            <a:lvl9pPr indent="-342900" lvl="8" marL="4114800" rtl="0" algn="l">
              <a:spcBef>
                <a:spcPts val="360"/>
              </a:spcBef>
              <a:spcAft>
                <a:spcPts val="0"/>
              </a:spcAft>
              <a:buSzPts val="1800"/>
              <a:buChar char="•"/>
              <a:defRPr sz="1800"/>
            </a:lvl9pPr>
          </a:lstStyle>
          <a:p/>
        </p:txBody>
      </p:sp>
      <p:sp>
        <p:nvSpPr>
          <p:cNvPr id="88" name="Google Shape;88;p19"/>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sp>
        <p:nvSpPr>
          <p:cNvPr id="89" name="Google Shape;89;p19"/>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0" name="Shape 90"/>
        <p:cNvGrpSpPr/>
        <p:nvPr/>
      </p:nvGrpSpPr>
      <p:grpSpPr>
        <a:xfrm>
          <a:off x="0" y="0"/>
          <a:ext cx="0" cy="0"/>
          <a:chOff x="0" y="0"/>
          <a:chExt cx="0" cy="0"/>
        </a:xfrm>
      </p:grpSpPr>
      <p:sp>
        <p:nvSpPr>
          <p:cNvPr id="91" name="Google Shape;91;p20"/>
          <p:cNvSpPr txBox="1"/>
          <p:nvPr>
            <p:ph type="title"/>
          </p:nvPr>
        </p:nvSpPr>
        <p:spPr>
          <a:xfrm>
            <a:off x="457200" y="257175"/>
            <a:ext cx="8229600" cy="600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3200"/>
              <a:buFont typeface="Verdana"/>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 name="Google Shape;92;p20"/>
          <p:cNvSpPr txBox="1"/>
          <p:nvPr>
            <p:ph idx="1" type="body"/>
          </p:nvPr>
        </p:nvSpPr>
        <p:spPr>
          <a:xfrm>
            <a:off x="762000" y="1122552"/>
            <a:ext cx="3657600" cy="480000"/>
          </a:xfrm>
          <a:prstGeom prst="rect">
            <a:avLst/>
          </a:prstGeom>
          <a:noFill/>
          <a:ln>
            <a:noFill/>
          </a:ln>
        </p:spPr>
        <p:txBody>
          <a:bodyPr anchorCtr="0" anchor="b" bIns="45700" lIns="91425" spcFirstLastPara="1" rIns="91425" wrap="square" tIns="45700">
            <a:noAutofit/>
          </a:bodyPr>
          <a:lstStyle>
            <a:lvl1pPr indent="-228600" lvl="0" marL="457200" rtl="0" algn="l">
              <a:lnSpc>
                <a:spcPct val="95000"/>
              </a:lnSpc>
              <a:spcBef>
                <a:spcPts val="1200"/>
              </a:spcBef>
              <a:spcAft>
                <a:spcPts val="0"/>
              </a:spcAft>
              <a:buSzPts val="2000"/>
              <a:buNone/>
              <a:defRPr b="1" sz="2000">
                <a:solidFill>
                  <a:schemeClr val="dk2"/>
                </a:solidFill>
                <a:latin typeface="Verdana"/>
                <a:ea typeface="Verdana"/>
                <a:cs typeface="Verdana"/>
                <a:sym typeface="Verdana"/>
              </a:defRPr>
            </a:lvl1pPr>
            <a:lvl2pPr indent="-228600" lvl="1" marL="914400" rtl="0" algn="l">
              <a:lnSpc>
                <a:spcPct val="95000"/>
              </a:lnSpc>
              <a:spcBef>
                <a:spcPts val="600"/>
              </a:spcBef>
              <a:spcAft>
                <a:spcPts val="0"/>
              </a:spcAft>
              <a:buSzPts val="2000"/>
              <a:buNone/>
              <a:defRPr b="1" sz="2000"/>
            </a:lvl2pPr>
            <a:lvl3pPr indent="-228600" lvl="2" marL="1371600" rtl="0" algn="l">
              <a:lnSpc>
                <a:spcPct val="95000"/>
              </a:lnSpc>
              <a:spcBef>
                <a:spcPts val="600"/>
              </a:spcBef>
              <a:spcAft>
                <a:spcPts val="0"/>
              </a:spcAft>
              <a:buSzPts val="1800"/>
              <a:buNone/>
              <a:defRPr b="1" sz="1800"/>
            </a:lvl3pPr>
            <a:lvl4pPr indent="-228600" lvl="3" marL="1828800" rtl="0" algn="l">
              <a:lnSpc>
                <a:spcPct val="95000"/>
              </a:lnSpc>
              <a:spcBef>
                <a:spcPts val="600"/>
              </a:spcBef>
              <a:spcAft>
                <a:spcPts val="0"/>
              </a:spcAft>
              <a:buSzPts val="1600"/>
              <a:buNone/>
              <a:defRPr b="1" sz="1600"/>
            </a:lvl4pPr>
            <a:lvl5pPr indent="-228600" lvl="4" marL="2286000" rtl="0" algn="l">
              <a:lnSpc>
                <a:spcPct val="95000"/>
              </a:lnSpc>
              <a:spcBef>
                <a:spcPts val="600"/>
              </a:spcBef>
              <a:spcAft>
                <a:spcPts val="0"/>
              </a:spcAft>
              <a:buSzPts val="1600"/>
              <a:buNone/>
              <a:defRPr b="1" sz="1600"/>
            </a:lvl5pPr>
            <a:lvl6pPr indent="-228600" lvl="5" marL="2743200" rtl="0" algn="l">
              <a:spcBef>
                <a:spcPts val="320"/>
              </a:spcBef>
              <a:spcAft>
                <a:spcPts val="0"/>
              </a:spcAft>
              <a:buSzPts val="1600"/>
              <a:buNone/>
              <a:defRPr b="1" sz="1600"/>
            </a:lvl6pPr>
            <a:lvl7pPr indent="-228600" lvl="6" marL="3200400" rtl="0" algn="l">
              <a:spcBef>
                <a:spcPts val="320"/>
              </a:spcBef>
              <a:spcAft>
                <a:spcPts val="0"/>
              </a:spcAft>
              <a:buSzPts val="1600"/>
              <a:buNone/>
              <a:defRPr b="1" sz="1600"/>
            </a:lvl7pPr>
            <a:lvl8pPr indent="-228600" lvl="7" marL="3657600" rtl="0" algn="l">
              <a:spcBef>
                <a:spcPts val="320"/>
              </a:spcBef>
              <a:spcAft>
                <a:spcPts val="0"/>
              </a:spcAft>
              <a:buSzPts val="1600"/>
              <a:buNone/>
              <a:defRPr b="1" sz="1600"/>
            </a:lvl8pPr>
            <a:lvl9pPr indent="-228600" lvl="8" marL="4114800" rtl="0" algn="l">
              <a:spcBef>
                <a:spcPts val="320"/>
              </a:spcBef>
              <a:spcAft>
                <a:spcPts val="0"/>
              </a:spcAft>
              <a:buSzPts val="1600"/>
              <a:buNone/>
              <a:defRPr b="1" sz="1600"/>
            </a:lvl9pPr>
          </a:lstStyle>
          <a:p/>
        </p:txBody>
      </p:sp>
      <p:sp>
        <p:nvSpPr>
          <p:cNvPr id="93" name="Google Shape;93;p20"/>
          <p:cNvSpPr txBox="1"/>
          <p:nvPr>
            <p:ph idx="2" type="body"/>
          </p:nvPr>
        </p:nvSpPr>
        <p:spPr>
          <a:xfrm>
            <a:off x="762000" y="1662300"/>
            <a:ext cx="3657600" cy="2966700"/>
          </a:xfrm>
          <a:prstGeom prst="rect">
            <a:avLst/>
          </a:prstGeom>
          <a:noFill/>
          <a:ln>
            <a:noFill/>
          </a:ln>
        </p:spPr>
        <p:txBody>
          <a:bodyPr anchorCtr="0" anchor="t" bIns="45700" lIns="91425" spcFirstLastPara="1" rIns="91425" wrap="square" tIns="45700">
            <a:noAutofit/>
          </a:bodyPr>
          <a:lstStyle>
            <a:lvl1pPr indent="-355600" lvl="0" marL="457200" rtl="0" algn="l">
              <a:lnSpc>
                <a:spcPct val="95000"/>
              </a:lnSpc>
              <a:spcBef>
                <a:spcPts val="1200"/>
              </a:spcBef>
              <a:spcAft>
                <a:spcPts val="0"/>
              </a:spcAft>
              <a:buSzPts val="2000"/>
              <a:buChar char="•"/>
              <a:defRPr sz="2000"/>
            </a:lvl1pPr>
            <a:lvl2pPr indent="-342900" lvl="1" marL="914400" rtl="0" algn="l">
              <a:lnSpc>
                <a:spcPct val="95000"/>
              </a:lnSpc>
              <a:spcBef>
                <a:spcPts val="600"/>
              </a:spcBef>
              <a:spcAft>
                <a:spcPts val="0"/>
              </a:spcAft>
              <a:buSzPts val="1800"/>
              <a:buChar char="─"/>
              <a:defRPr sz="1800"/>
            </a:lvl2pPr>
            <a:lvl3pPr indent="-330200" lvl="2" marL="1371600" rtl="0" algn="l">
              <a:lnSpc>
                <a:spcPct val="95000"/>
              </a:lnSpc>
              <a:spcBef>
                <a:spcPts val="600"/>
              </a:spcBef>
              <a:spcAft>
                <a:spcPts val="0"/>
              </a:spcAft>
              <a:buSzPts val="1600"/>
              <a:buChar char="▪"/>
              <a:defRPr sz="1600"/>
            </a:lvl3pPr>
            <a:lvl4pPr indent="-317500" lvl="3" marL="1828800" rtl="0" algn="l">
              <a:lnSpc>
                <a:spcPct val="95000"/>
              </a:lnSpc>
              <a:spcBef>
                <a:spcPts val="600"/>
              </a:spcBef>
              <a:spcAft>
                <a:spcPts val="0"/>
              </a:spcAft>
              <a:buSzPts val="1400"/>
              <a:buChar char="o"/>
              <a:defRPr sz="1400"/>
            </a:lvl4pPr>
            <a:lvl5pPr indent="-317500" lvl="4" marL="2286000" rtl="0" algn="l">
              <a:lnSpc>
                <a:spcPct val="95000"/>
              </a:lnSpc>
              <a:spcBef>
                <a:spcPts val="600"/>
              </a:spcBef>
              <a:spcAft>
                <a:spcPts val="0"/>
              </a:spcAft>
              <a:buSzPts val="1400"/>
              <a:buChar char="•"/>
              <a:defRPr sz="1400"/>
            </a:lvl5pPr>
            <a:lvl6pPr indent="-330200" lvl="5" marL="2743200" rtl="0" algn="l">
              <a:spcBef>
                <a:spcPts val="320"/>
              </a:spcBef>
              <a:spcAft>
                <a:spcPts val="0"/>
              </a:spcAft>
              <a:buSzPts val="1600"/>
              <a:buChar char="•"/>
              <a:defRPr sz="1600"/>
            </a:lvl6pPr>
            <a:lvl7pPr indent="-330200" lvl="6" marL="3200400" rtl="0" algn="l">
              <a:spcBef>
                <a:spcPts val="320"/>
              </a:spcBef>
              <a:spcAft>
                <a:spcPts val="0"/>
              </a:spcAft>
              <a:buSzPts val="1600"/>
              <a:buChar char="•"/>
              <a:defRPr sz="1600"/>
            </a:lvl7pPr>
            <a:lvl8pPr indent="-330200" lvl="7" marL="3657600" rtl="0" algn="l">
              <a:spcBef>
                <a:spcPts val="320"/>
              </a:spcBef>
              <a:spcAft>
                <a:spcPts val="0"/>
              </a:spcAft>
              <a:buSzPts val="1600"/>
              <a:buChar char="•"/>
              <a:defRPr sz="1600"/>
            </a:lvl8pPr>
            <a:lvl9pPr indent="-330200" lvl="8" marL="4114800" rtl="0" algn="l">
              <a:spcBef>
                <a:spcPts val="320"/>
              </a:spcBef>
              <a:spcAft>
                <a:spcPts val="0"/>
              </a:spcAft>
              <a:buSzPts val="1600"/>
              <a:buChar char="•"/>
              <a:defRPr sz="1600"/>
            </a:lvl9pPr>
          </a:lstStyle>
          <a:p/>
        </p:txBody>
      </p:sp>
      <p:sp>
        <p:nvSpPr>
          <p:cNvPr id="94" name="Google Shape;94;p20"/>
          <p:cNvSpPr txBox="1"/>
          <p:nvPr>
            <p:ph idx="3" type="body"/>
          </p:nvPr>
        </p:nvSpPr>
        <p:spPr>
          <a:xfrm>
            <a:off x="4648200" y="1122552"/>
            <a:ext cx="3657600" cy="480000"/>
          </a:xfrm>
          <a:prstGeom prst="rect">
            <a:avLst/>
          </a:prstGeom>
          <a:noFill/>
          <a:ln>
            <a:noFill/>
          </a:ln>
        </p:spPr>
        <p:txBody>
          <a:bodyPr anchorCtr="0" anchor="b" bIns="45700" lIns="91425" spcFirstLastPara="1" rIns="91425" wrap="square" tIns="45700">
            <a:noAutofit/>
          </a:bodyPr>
          <a:lstStyle>
            <a:lvl1pPr indent="-228600" lvl="0" marL="457200" rtl="0" algn="l">
              <a:lnSpc>
                <a:spcPct val="95000"/>
              </a:lnSpc>
              <a:spcBef>
                <a:spcPts val="1200"/>
              </a:spcBef>
              <a:spcAft>
                <a:spcPts val="0"/>
              </a:spcAft>
              <a:buSzPts val="2000"/>
              <a:buNone/>
              <a:defRPr b="1" sz="2000">
                <a:solidFill>
                  <a:schemeClr val="dk2"/>
                </a:solidFill>
                <a:latin typeface="Verdana"/>
                <a:ea typeface="Verdana"/>
                <a:cs typeface="Verdana"/>
                <a:sym typeface="Verdana"/>
              </a:defRPr>
            </a:lvl1pPr>
            <a:lvl2pPr indent="-228600" lvl="1" marL="914400" rtl="0" algn="l">
              <a:lnSpc>
                <a:spcPct val="95000"/>
              </a:lnSpc>
              <a:spcBef>
                <a:spcPts val="600"/>
              </a:spcBef>
              <a:spcAft>
                <a:spcPts val="0"/>
              </a:spcAft>
              <a:buSzPts val="2000"/>
              <a:buNone/>
              <a:defRPr b="1" sz="2000"/>
            </a:lvl2pPr>
            <a:lvl3pPr indent="-228600" lvl="2" marL="1371600" rtl="0" algn="l">
              <a:lnSpc>
                <a:spcPct val="95000"/>
              </a:lnSpc>
              <a:spcBef>
                <a:spcPts val="600"/>
              </a:spcBef>
              <a:spcAft>
                <a:spcPts val="0"/>
              </a:spcAft>
              <a:buSzPts val="1800"/>
              <a:buNone/>
              <a:defRPr b="1" sz="1800"/>
            </a:lvl3pPr>
            <a:lvl4pPr indent="-228600" lvl="3" marL="1828800" rtl="0" algn="l">
              <a:lnSpc>
                <a:spcPct val="95000"/>
              </a:lnSpc>
              <a:spcBef>
                <a:spcPts val="600"/>
              </a:spcBef>
              <a:spcAft>
                <a:spcPts val="0"/>
              </a:spcAft>
              <a:buSzPts val="1600"/>
              <a:buNone/>
              <a:defRPr b="1" sz="1600"/>
            </a:lvl4pPr>
            <a:lvl5pPr indent="-228600" lvl="4" marL="2286000" rtl="0" algn="l">
              <a:lnSpc>
                <a:spcPct val="95000"/>
              </a:lnSpc>
              <a:spcBef>
                <a:spcPts val="600"/>
              </a:spcBef>
              <a:spcAft>
                <a:spcPts val="0"/>
              </a:spcAft>
              <a:buSzPts val="1600"/>
              <a:buNone/>
              <a:defRPr b="1" sz="1600"/>
            </a:lvl5pPr>
            <a:lvl6pPr indent="-228600" lvl="5" marL="2743200" rtl="0" algn="l">
              <a:spcBef>
                <a:spcPts val="320"/>
              </a:spcBef>
              <a:spcAft>
                <a:spcPts val="0"/>
              </a:spcAft>
              <a:buSzPts val="1600"/>
              <a:buNone/>
              <a:defRPr b="1" sz="1600"/>
            </a:lvl6pPr>
            <a:lvl7pPr indent="-228600" lvl="6" marL="3200400" rtl="0" algn="l">
              <a:spcBef>
                <a:spcPts val="320"/>
              </a:spcBef>
              <a:spcAft>
                <a:spcPts val="0"/>
              </a:spcAft>
              <a:buSzPts val="1600"/>
              <a:buNone/>
              <a:defRPr b="1" sz="1600"/>
            </a:lvl7pPr>
            <a:lvl8pPr indent="-228600" lvl="7" marL="3657600" rtl="0" algn="l">
              <a:spcBef>
                <a:spcPts val="320"/>
              </a:spcBef>
              <a:spcAft>
                <a:spcPts val="0"/>
              </a:spcAft>
              <a:buSzPts val="1600"/>
              <a:buNone/>
              <a:defRPr b="1" sz="1600"/>
            </a:lvl8pPr>
            <a:lvl9pPr indent="-228600" lvl="8" marL="4114800" rtl="0" algn="l">
              <a:spcBef>
                <a:spcPts val="320"/>
              </a:spcBef>
              <a:spcAft>
                <a:spcPts val="0"/>
              </a:spcAft>
              <a:buSzPts val="1600"/>
              <a:buNone/>
              <a:defRPr b="1" sz="1600"/>
            </a:lvl9pPr>
          </a:lstStyle>
          <a:p/>
        </p:txBody>
      </p:sp>
      <p:sp>
        <p:nvSpPr>
          <p:cNvPr id="95" name="Google Shape;95;p20"/>
          <p:cNvSpPr txBox="1"/>
          <p:nvPr>
            <p:ph idx="4" type="body"/>
          </p:nvPr>
        </p:nvSpPr>
        <p:spPr>
          <a:xfrm>
            <a:off x="4648200" y="1662300"/>
            <a:ext cx="3657600" cy="2966700"/>
          </a:xfrm>
          <a:prstGeom prst="rect">
            <a:avLst/>
          </a:prstGeom>
          <a:noFill/>
          <a:ln>
            <a:noFill/>
          </a:ln>
        </p:spPr>
        <p:txBody>
          <a:bodyPr anchorCtr="0" anchor="t" bIns="45700" lIns="91425" spcFirstLastPara="1" rIns="91425" wrap="square" tIns="45700">
            <a:noAutofit/>
          </a:bodyPr>
          <a:lstStyle>
            <a:lvl1pPr indent="-355600" lvl="0" marL="457200" rtl="0" algn="l">
              <a:lnSpc>
                <a:spcPct val="95000"/>
              </a:lnSpc>
              <a:spcBef>
                <a:spcPts val="1200"/>
              </a:spcBef>
              <a:spcAft>
                <a:spcPts val="0"/>
              </a:spcAft>
              <a:buSzPts val="2000"/>
              <a:buChar char="•"/>
              <a:defRPr sz="2000"/>
            </a:lvl1pPr>
            <a:lvl2pPr indent="-342900" lvl="1" marL="914400" rtl="0" algn="l">
              <a:lnSpc>
                <a:spcPct val="95000"/>
              </a:lnSpc>
              <a:spcBef>
                <a:spcPts val="600"/>
              </a:spcBef>
              <a:spcAft>
                <a:spcPts val="0"/>
              </a:spcAft>
              <a:buSzPts val="1800"/>
              <a:buChar char="─"/>
              <a:defRPr sz="1800"/>
            </a:lvl2pPr>
            <a:lvl3pPr indent="-330200" lvl="2" marL="1371600" rtl="0" algn="l">
              <a:lnSpc>
                <a:spcPct val="95000"/>
              </a:lnSpc>
              <a:spcBef>
                <a:spcPts val="600"/>
              </a:spcBef>
              <a:spcAft>
                <a:spcPts val="0"/>
              </a:spcAft>
              <a:buSzPts val="1600"/>
              <a:buChar char="▪"/>
              <a:defRPr sz="1600"/>
            </a:lvl3pPr>
            <a:lvl4pPr indent="-317500" lvl="3" marL="1828800" rtl="0" algn="l">
              <a:lnSpc>
                <a:spcPct val="95000"/>
              </a:lnSpc>
              <a:spcBef>
                <a:spcPts val="600"/>
              </a:spcBef>
              <a:spcAft>
                <a:spcPts val="0"/>
              </a:spcAft>
              <a:buSzPts val="1400"/>
              <a:buChar char="o"/>
              <a:defRPr sz="1400"/>
            </a:lvl4pPr>
            <a:lvl5pPr indent="-317500" lvl="4" marL="2286000" rtl="0" algn="l">
              <a:lnSpc>
                <a:spcPct val="95000"/>
              </a:lnSpc>
              <a:spcBef>
                <a:spcPts val="600"/>
              </a:spcBef>
              <a:spcAft>
                <a:spcPts val="0"/>
              </a:spcAft>
              <a:buSzPts val="1400"/>
              <a:buChar char="•"/>
              <a:defRPr sz="1400"/>
            </a:lvl5pPr>
            <a:lvl6pPr indent="-330200" lvl="5" marL="2743200" rtl="0" algn="l">
              <a:spcBef>
                <a:spcPts val="320"/>
              </a:spcBef>
              <a:spcAft>
                <a:spcPts val="0"/>
              </a:spcAft>
              <a:buSzPts val="1600"/>
              <a:buChar char="•"/>
              <a:defRPr sz="1600"/>
            </a:lvl6pPr>
            <a:lvl7pPr indent="-330200" lvl="6" marL="3200400" rtl="0" algn="l">
              <a:spcBef>
                <a:spcPts val="320"/>
              </a:spcBef>
              <a:spcAft>
                <a:spcPts val="0"/>
              </a:spcAft>
              <a:buSzPts val="1600"/>
              <a:buChar char="•"/>
              <a:defRPr sz="1600"/>
            </a:lvl7pPr>
            <a:lvl8pPr indent="-330200" lvl="7" marL="3657600" rtl="0" algn="l">
              <a:spcBef>
                <a:spcPts val="320"/>
              </a:spcBef>
              <a:spcAft>
                <a:spcPts val="0"/>
              </a:spcAft>
              <a:buSzPts val="1600"/>
              <a:buChar char="•"/>
              <a:defRPr sz="1600"/>
            </a:lvl8pPr>
            <a:lvl9pPr indent="-330200" lvl="8" marL="4114800" rtl="0" algn="l">
              <a:spcBef>
                <a:spcPts val="320"/>
              </a:spcBef>
              <a:spcAft>
                <a:spcPts val="0"/>
              </a:spcAft>
              <a:buSzPts val="1600"/>
              <a:buChar char="•"/>
              <a:defRPr sz="1600"/>
            </a:lvl9pPr>
          </a:lstStyle>
          <a:p/>
        </p:txBody>
      </p:sp>
      <p:sp>
        <p:nvSpPr>
          <p:cNvPr id="96" name="Google Shape;96;p20"/>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sp>
        <p:nvSpPr>
          <p:cNvPr id="97" name="Google Shape;97;p20"/>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sp>
        <p:nvSpPr>
          <p:cNvPr id="99" name="Google Shape;99;p21"/>
          <p:cNvSpPr txBox="1"/>
          <p:nvPr>
            <p:ph type="title"/>
          </p:nvPr>
        </p:nvSpPr>
        <p:spPr>
          <a:xfrm>
            <a:off x="457200" y="257175"/>
            <a:ext cx="8229600" cy="600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21"/>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sp>
        <p:nvSpPr>
          <p:cNvPr id="101" name="Google Shape;101;p21"/>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
        <p:nvSpPr>
          <p:cNvPr id="103" name="Google Shape;103;p22"/>
          <p:cNvSpPr txBox="1"/>
          <p:nvPr>
            <p:ph idx="12" type="sldNum"/>
          </p:nvPr>
        </p:nvSpPr>
        <p:spPr>
          <a:xfrm>
            <a:off x="0" y="4793742"/>
            <a:ext cx="459300" cy="2739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sp>
        <p:nvSpPr>
          <p:cNvPr id="104" name="Google Shape;104;p22"/>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5" name="Shape 105"/>
        <p:cNvGrpSpPr/>
        <p:nvPr/>
      </p:nvGrpSpPr>
      <p:grpSpPr>
        <a:xfrm>
          <a:off x="0" y="0"/>
          <a:ext cx="0" cy="0"/>
          <a:chOff x="0" y="0"/>
          <a:chExt cx="0" cy="0"/>
        </a:xfrm>
      </p:grpSpPr>
      <p:sp>
        <p:nvSpPr>
          <p:cNvPr id="106" name="Google Shape;106;p23"/>
          <p:cNvSpPr txBox="1"/>
          <p:nvPr>
            <p:ph type="title"/>
          </p:nvPr>
        </p:nvSpPr>
        <p:spPr>
          <a:xfrm>
            <a:off x="457200" y="57150"/>
            <a:ext cx="8305800" cy="800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3200"/>
              <a:buFont typeface="Verdana"/>
              <a:buNone/>
              <a:defRPr b="1" sz="32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7" name="Google Shape;107;p23"/>
          <p:cNvSpPr txBox="1"/>
          <p:nvPr>
            <p:ph idx="1" type="body"/>
          </p:nvPr>
        </p:nvSpPr>
        <p:spPr>
          <a:xfrm>
            <a:off x="3392782" y="1143000"/>
            <a:ext cx="5294100" cy="3486300"/>
          </a:xfrm>
          <a:prstGeom prst="rect">
            <a:avLst/>
          </a:prstGeom>
          <a:noFill/>
          <a:ln>
            <a:noFill/>
          </a:ln>
        </p:spPr>
        <p:txBody>
          <a:bodyPr anchorCtr="0" anchor="t" bIns="45700" lIns="91425" spcFirstLastPara="1" rIns="91425" wrap="square" tIns="45700">
            <a:noAutofit/>
          </a:bodyPr>
          <a:lstStyle>
            <a:lvl1pPr indent="-381000" lvl="0" marL="457200" rtl="0" algn="l">
              <a:lnSpc>
                <a:spcPct val="95000"/>
              </a:lnSpc>
              <a:spcBef>
                <a:spcPts val="1200"/>
              </a:spcBef>
              <a:spcAft>
                <a:spcPts val="0"/>
              </a:spcAft>
              <a:buSzPts val="2400"/>
              <a:buChar char="•"/>
              <a:defRPr sz="2400"/>
            </a:lvl1pPr>
            <a:lvl2pPr indent="-368300" lvl="1" marL="914400" rtl="0" algn="l">
              <a:lnSpc>
                <a:spcPct val="95000"/>
              </a:lnSpc>
              <a:spcBef>
                <a:spcPts val="600"/>
              </a:spcBef>
              <a:spcAft>
                <a:spcPts val="0"/>
              </a:spcAft>
              <a:buSzPts val="2200"/>
              <a:buChar char="─"/>
              <a:defRPr sz="2200"/>
            </a:lvl2pPr>
            <a:lvl3pPr indent="-355600" lvl="2" marL="1371600" rtl="0" algn="l">
              <a:lnSpc>
                <a:spcPct val="95000"/>
              </a:lnSpc>
              <a:spcBef>
                <a:spcPts val="600"/>
              </a:spcBef>
              <a:spcAft>
                <a:spcPts val="0"/>
              </a:spcAft>
              <a:buSzPts val="2000"/>
              <a:buChar char="▪"/>
              <a:defRPr sz="2000"/>
            </a:lvl3pPr>
            <a:lvl4pPr indent="-342900" lvl="3" marL="1828800" rtl="0" algn="l">
              <a:lnSpc>
                <a:spcPct val="95000"/>
              </a:lnSpc>
              <a:spcBef>
                <a:spcPts val="600"/>
              </a:spcBef>
              <a:spcAft>
                <a:spcPts val="0"/>
              </a:spcAft>
              <a:buSzPts val="1800"/>
              <a:buChar char="o"/>
              <a:defRPr sz="1800"/>
            </a:lvl4pPr>
            <a:lvl5pPr indent="-342900" lvl="4" marL="2286000" rtl="0" algn="l">
              <a:lnSpc>
                <a:spcPct val="95000"/>
              </a:lnSpc>
              <a:spcBef>
                <a:spcPts val="600"/>
              </a:spcBef>
              <a:spcAft>
                <a:spcPts val="0"/>
              </a:spcAft>
              <a:buSzPts val="1800"/>
              <a:buChar char="•"/>
              <a:defRPr sz="1800"/>
            </a:lvl5pPr>
            <a:lvl6pPr indent="-355600" lvl="5" marL="2743200" rtl="0" algn="l">
              <a:spcBef>
                <a:spcPts val="400"/>
              </a:spcBef>
              <a:spcAft>
                <a:spcPts val="0"/>
              </a:spcAft>
              <a:buSzPts val="2000"/>
              <a:buChar char="•"/>
              <a:defRPr sz="2000"/>
            </a:lvl6pPr>
            <a:lvl7pPr indent="-355600" lvl="6" marL="3200400" rtl="0" algn="l">
              <a:spcBef>
                <a:spcPts val="400"/>
              </a:spcBef>
              <a:spcAft>
                <a:spcPts val="0"/>
              </a:spcAft>
              <a:buSzPts val="2000"/>
              <a:buChar char="•"/>
              <a:defRPr sz="2000"/>
            </a:lvl7pPr>
            <a:lvl8pPr indent="-355600" lvl="7" marL="3657600" rtl="0" algn="l">
              <a:spcBef>
                <a:spcPts val="400"/>
              </a:spcBef>
              <a:spcAft>
                <a:spcPts val="0"/>
              </a:spcAft>
              <a:buSzPts val="2000"/>
              <a:buChar char="•"/>
              <a:defRPr sz="2000"/>
            </a:lvl8pPr>
            <a:lvl9pPr indent="-355600" lvl="8" marL="4114800" rtl="0" algn="l">
              <a:spcBef>
                <a:spcPts val="400"/>
              </a:spcBef>
              <a:spcAft>
                <a:spcPts val="0"/>
              </a:spcAft>
              <a:buSzPts val="2000"/>
              <a:buChar char="•"/>
              <a:defRPr sz="2000"/>
            </a:lvl9pPr>
          </a:lstStyle>
          <a:p/>
        </p:txBody>
      </p:sp>
      <p:sp>
        <p:nvSpPr>
          <p:cNvPr id="108" name="Google Shape;108;p23"/>
          <p:cNvSpPr txBox="1"/>
          <p:nvPr>
            <p:ph idx="2" type="body"/>
          </p:nvPr>
        </p:nvSpPr>
        <p:spPr>
          <a:xfrm>
            <a:off x="443917" y="1143000"/>
            <a:ext cx="2673600" cy="3486300"/>
          </a:xfrm>
          <a:prstGeom prst="rect">
            <a:avLst/>
          </a:prstGeom>
          <a:noFill/>
          <a:ln>
            <a:noFill/>
          </a:ln>
        </p:spPr>
        <p:txBody>
          <a:bodyPr anchorCtr="0" anchor="t" bIns="45700" lIns="91425" spcFirstLastPara="1" rIns="91425" wrap="square" tIns="45700">
            <a:noAutofit/>
          </a:bodyPr>
          <a:lstStyle>
            <a:lvl1pPr indent="-228600" lvl="0" marL="457200" rtl="0" algn="l">
              <a:lnSpc>
                <a:spcPct val="95000"/>
              </a:lnSpc>
              <a:spcBef>
                <a:spcPts val="1200"/>
              </a:spcBef>
              <a:spcAft>
                <a:spcPts val="0"/>
              </a:spcAft>
              <a:buSzPts val="2000"/>
              <a:buNone/>
              <a:defRPr sz="2000">
                <a:solidFill>
                  <a:schemeClr val="dk2"/>
                </a:solidFill>
              </a:defRPr>
            </a:lvl1pPr>
            <a:lvl2pPr indent="-228600" lvl="1" marL="914400" rtl="0" algn="l">
              <a:lnSpc>
                <a:spcPct val="95000"/>
              </a:lnSpc>
              <a:spcBef>
                <a:spcPts val="600"/>
              </a:spcBef>
              <a:spcAft>
                <a:spcPts val="0"/>
              </a:spcAft>
              <a:buSzPts val="1200"/>
              <a:buNone/>
              <a:defRPr sz="1200"/>
            </a:lvl2pPr>
            <a:lvl3pPr indent="-228600" lvl="2" marL="1371600" rtl="0" algn="l">
              <a:lnSpc>
                <a:spcPct val="95000"/>
              </a:lnSpc>
              <a:spcBef>
                <a:spcPts val="600"/>
              </a:spcBef>
              <a:spcAft>
                <a:spcPts val="0"/>
              </a:spcAft>
              <a:buSzPts val="1000"/>
              <a:buNone/>
              <a:defRPr sz="1000"/>
            </a:lvl3pPr>
            <a:lvl4pPr indent="-228600" lvl="3" marL="1828800" rtl="0" algn="l">
              <a:lnSpc>
                <a:spcPct val="95000"/>
              </a:lnSpc>
              <a:spcBef>
                <a:spcPts val="600"/>
              </a:spcBef>
              <a:spcAft>
                <a:spcPts val="0"/>
              </a:spcAft>
              <a:buSzPts val="900"/>
              <a:buNone/>
              <a:defRPr sz="900"/>
            </a:lvl4pPr>
            <a:lvl5pPr indent="-228600" lvl="4" marL="2286000" rtl="0" algn="l">
              <a:lnSpc>
                <a:spcPct val="95000"/>
              </a:lnSpc>
              <a:spcBef>
                <a:spcPts val="600"/>
              </a:spcBef>
              <a:spcAft>
                <a:spcPts val="0"/>
              </a:spcAft>
              <a:buSzPts val="900"/>
              <a:buNone/>
              <a:defRPr sz="900"/>
            </a:lvl5pPr>
            <a:lvl6pPr indent="-228600" lvl="5" marL="2743200" rtl="0" algn="l">
              <a:spcBef>
                <a:spcPts val="180"/>
              </a:spcBef>
              <a:spcAft>
                <a:spcPts val="0"/>
              </a:spcAft>
              <a:buSzPts val="900"/>
              <a:buNone/>
              <a:defRPr sz="900"/>
            </a:lvl6pPr>
            <a:lvl7pPr indent="-228600" lvl="6" marL="3200400" rtl="0" algn="l">
              <a:spcBef>
                <a:spcPts val="180"/>
              </a:spcBef>
              <a:spcAft>
                <a:spcPts val="0"/>
              </a:spcAft>
              <a:buSzPts val="900"/>
              <a:buNone/>
              <a:defRPr sz="900"/>
            </a:lvl7pPr>
            <a:lvl8pPr indent="-228600" lvl="7" marL="3657600" rtl="0" algn="l">
              <a:spcBef>
                <a:spcPts val="180"/>
              </a:spcBef>
              <a:spcAft>
                <a:spcPts val="0"/>
              </a:spcAft>
              <a:buSzPts val="900"/>
              <a:buNone/>
              <a:defRPr sz="900"/>
            </a:lvl8pPr>
            <a:lvl9pPr indent="-228600" lvl="8" marL="4114800" rtl="0" algn="l">
              <a:spcBef>
                <a:spcPts val="180"/>
              </a:spcBef>
              <a:spcAft>
                <a:spcPts val="0"/>
              </a:spcAft>
              <a:buSzPts val="900"/>
              <a:buNone/>
              <a:defRPr sz="900"/>
            </a:lvl9pPr>
          </a:lstStyle>
          <a:p/>
        </p:txBody>
      </p:sp>
      <p:sp>
        <p:nvSpPr>
          <p:cNvPr id="109" name="Google Shape;109;p23"/>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cxnSp>
        <p:nvCxnSpPr>
          <p:cNvPr id="110" name="Google Shape;110;p23"/>
          <p:cNvCxnSpPr/>
          <p:nvPr/>
        </p:nvCxnSpPr>
        <p:spPr>
          <a:xfrm rot="5400000">
            <a:off x="1835404" y="2685895"/>
            <a:ext cx="2857500" cy="1500"/>
          </a:xfrm>
          <a:prstGeom prst="straightConnector1">
            <a:avLst/>
          </a:prstGeom>
          <a:noFill/>
          <a:ln cap="flat" cmpd="sng" w="15875">
            <a:solidFill>
              <a:srgbClr val="B5B5B5"/>
            </a:solidFill>
            <a:prstDash val="solid"/>
            <a:round/>
            <a:headEnd len="sm" w="sm" type="none"/>
            <a:tailEnd len="sm" w="sm" type="none"/>
          </a:ln>
        </p:spPr>
      </p:cxnSp>
      <p:sp>
        <p:nvSpPr>
          <p:cNvPr id="111" name="Google Shape;111;p23"/>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Caption">
  <p:cSld name="PhotoCaption">
    <p:spTree>
      <p:nvGrpSpPr>
        <p:cNvPr id="112" name="Shape 112"/>
        <p:cNvGrpSpPr/>
        <p:nvPr/>
      </p:nvGrpSpPr>
      <p:grpSpPr>
        <a:xfrm>
          <a:off x="0" y="0"/>
          <a:ext cx="0" cy="0"/>
          <a:chOff x="0" y="0"/>
          <a:chExt cx="0" cy="0"/>
        </a:xfrm>
      </p:grpSpPr>
      <p:sp>
        <p:nvSpPr>
          <p:cNvPr id="113" name="Google Shape;113;p24"/>
          <p:cNvSpPr txBox="1"/>
          <p:nvPr>
            <p:ph type="title"/>
          </p:nvPr>
        </p:nvSpPr>
        <p:spPr>
          <a:xfrm>
            <a:off x="457200" y="257175"/>
            <a:ext cx="8229600" cy="600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4" name="Google Shape;114;p24"/>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sp>
        <p:nvSpPr>
          <p:cNvPr id="115" name="Google Shape;115;p24"/>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6" name="Google Shape;116;p24"/>
          <p:cNvSpPr/>
          <p:nvPr>
            <p:ph idx="2" type="pic"/>
          </p:nvPr>
        </p:nvSpPr>
        <p:spPr>
          <a:xfrm>
            <a:off x="457200" y="1143000"/>
            <a:ext cx="5867400" cy="3486300"/>
          </a:xfrm>
          <a:prstGeom prst="rect">
            <a:avLst/>
          </a:prstGeom>
          <a:noFill/>
          <a:ln>
            <a:noFill/>
          </a:ln>
        </p:spPr>
        <p:txBody>
          <a:bodyPr anchorCtr="0" anchor="t" bIns="45700" lIns="91425" spcFirstLastPara="1" rIns="91425" wrap="square" tIns="45700">
            <a:noAutofit/>
          </a:bodyPr>
          <a:lstStyle>
            <a:lvl1pPr lvl="0" marR="0" rtl="0" algn="l">
              <a:lnSpc>
                <a:spcPct val="95000"/>
              </a:lnSpc>
              <a:spcBef>
                <a:spcPts val="1200"/>
              </a:spcBef>
              <a:spcAft>
                <a:spcPts val="0"/>
              </a:spcAft>
              <a:buClr>
                <a:schemeClr val="lt2"/>
              </a:buClr>
              <a:buSzPts val="2400"/>
              <a:buFont typeface="Arial"/>
              <a:buChar char="•"/>
              <a:defRPr b="0" i="0" sz="2400" u="none" cap="none" strike="noStrike">
                <a:solidFill>
                  <a:schemeClr val="dk1"/>
                </a:solidFill>
                <a:latin typeface="Verdana"/>
                <a:ea typeface="Verdana"/>
                <a:cs typeface="Verdana"/>
                <a:sym typeface="Verdana"/>
              </a:defRPr>
            </a:lvl1pPr>
            <a:lvl2pPr lvl="1" marR="0" rtl="0" algn="l">
              <a:lnSpc>
                <a:spcPct val="95000"/>
              </a:lnSpc>
              <a:spcBef>
                <a:spcPts val="600"/>
              </a:spcBef>
              <a:spcAft>
                <a:spcPts val="0"/>
              </a:spcAft>
              <a:buClr>
                <a:schemeClr val="lt2"/>
              </a:buClr>
              <a:buSzPts val="2000"/>
              <a:buFont typeface="Verdana"/>
              <a:buChar char="─"/>
              <a:defRPr b="0" i="0" sz="2000" u="none" cap="none" strike="noStrike">
                <a:solidFill>
                  <a:schemeClr val="dk1"/>
                </a:solidFill>
                <a:latin typeface="Verdana"/>
                <a:ea typeface="Verdana"/>
                <a:cs typeface="Verdana"/>
                <a:sym typeface="Verdana"/>
              </a:defRPr>
            </a:lvl2pPr>
            <a:lvl3pPr lvl="2" marR="0" rtl="0" algn="l">
              <a:lnSpc>
                <a:spcPct val="95000"/>
              </a:lnSpc>
              <a:spcBef>
                <a:spcPts val="600"/>
              </a:spcBef>
              <a:spcAft>
                <a:spcPts val="0"/>
              </a:spcAft>
              <a:buClr>
                <a:schemeClr val="lt2"/>
              </a:buClr>
              <a:buSzPts val="1800"/>
              <a:buFont typeface="Noto Sans Symbols"/>
              <a:buChar char="▪"/>
              <a:defRPr b="0" i="0" sz="1800" u="none" cap="none" strike="noStrike">
                <a:solidFill>
                  <a:schemeClr val="dk1"/>
                </a:solidFill>
                <a:latin typeface="Verdana"/>
                <a:ea typeface="Verdana"/>
                <a:cs typeface="Verdana"/>
                <a:sym typeface="Verdana"/>
              </a:defRPr>
            </a:lvl3pPr>
            <a:lvl4pPr lvl="3" marR="0" rtl="0" algn="l">
              <a:lnSpc>
                <a:spcPct val="95000"/>
              </a:lnSpc>
              <a:spcBef>
                <a:spcPts val="600"/>
              </a:spcBef>
              <a:spcAft>
                <a:spcPts val="0"/>
              </a:spcAft>
              <a:buClr>
                <a:schemeClr val="lt2"/>
              </a:buClr>
              <a:buSzPts val="1600"/>
              <a:buFont typeface="Courier New"/>
              <a:buChar char="o"/>
              <a:defRPr b="0" i="0" sz="1600" u="none" cap="none" strike="noStrike">
                <a:solidFill>
                  <a:schemeClr val="dk1"/>
                </a:solidFill>
                <a:latin typeface="Verdana"/>
                <a:ea typeface="Verdana"/>
                <a:cs typeface="Verdana"/>
                <a:sym typeface="Verdana"/>
              </a:defRPr>
            </a:lvl4pPr>
            <a:lvl5pPr lvl="4" marR="0" rtl="0" algn="l">
              <a:lnSpc>
                <a:spcPct val="95000"/>
              </a:lnSpc>
              <a:spcBef>
                <a:spcPts val="600"/>
              </a:spcBef>
              <a:spcAft>
                <a:spcPts val="0"/>
              </a:spcAft>
              <a:buClr>
                <a:schemeClr val="lt2"/>
              </a:buClr>
              <a:buSzPts val="1600"/>
              <a:buFont typeface="Arial"/>
              <a:buChar char="•"/>
              <a:defRPr b="0" i="0" sz="1600" u="none" cap="none" strike="noStrike">
                <a:solidFill>
                  <a:schemeClr val="dk1"/>
                </a:solidFill>
                <a:latin typeface="Verdana"/>
                <a:ea typeface="Verdana"/>
                <a:cs typeface="Verdana"/>
                <a:sym typeface="Verdana"/>
              </a:defRPr>
            </a:lvl5pPr>
            <a:lvl6pPr lvl="5"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6pPr>
            <a:lvl7pPr lvl="6"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7pPr>
            <a:lvl8pPr lvl="7"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8pPr>
            <a:lvl9pPr lvl="8"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9pPr>
          </a:lstStyle>
          <a:p/>
        </p:txBody>
      </p:sp>
      <p:sp>
        <p:nvSpPr>
          <p:cNvPr id="117" name="Google Shape;117;p24"/>
          <p:cNvSpPr txBox="1"/>
          <p:nvPr>
            <p:ph idx="1" type="body"/>
          </p:nvPr>
        </p:nvSpPr>
        <p:spPr>
          <a:xfrm>
            <a:off x="6553200" y="1143000"/>
            <a:ext cx="2133600" cy="3486300"/>
          </a:xfrm>
          <a:prstGeom prst="rect">
            <a:avLst/>
          </a:prstGeom>
          <a:noFill/>
          <a:ln>
            <a:noFill/>
          </a:ln>
        </p:spPr>
        <p:txBody>
          <a:bodyPr anchorCtr="0" anchor="t" bIns="45700" lIns="91425" spcFirstLastPara="1" rIns="91425" wrap="square" tIns="45700">
            <a:noAutofit/>
          </a:bodyPr>
          <a:lstStyle>
            <a:lvl1pPr indent="-228600" lvl="0" marL="457200" rtl="0" algn="l">
              <a:lnSpc>
                <a:spcPct val="95000"/>
              </a:lnSpc>
              <a:spcBef>
                <a:spcPts val="1200"/>
              </a:spcBef>
              <a:spcAft>
                <a:spcPts val="0"/>
              </a:spcAft>
              <a:buSzPts val="2000"/>
              <a:buFont typeface="Verdana"/>
              <a:buNone/>
              <a:defRPr sz="2000"/>
            </a:lvl1pPr>
            <a:lvl2pPr indent="-342900" lvl="1" marL="914400" rtl="0" algn="l">
              <a:lnSpc>
                <a:spcPct val="95000"/>
              </a:lnSpc>
              <a:spcBef>
                <a:spcPts val="600"/>
              </a:spcBef>
              <a:spcAft>
                <a:spcPts val="0"/>
              </a:spcAft>
              <a:buSzPts val="1800"/>
              <a:buChar char="─"/>
              <a:defRPr sz="1800"/>
            </a:lvl2pPr>
            <a:lvl3pPr indent="-330200" lvl="2" marL="1371600" rtl="0" algn="l">
              <a:lnSpc>
                <a:spcPct val="95000"/>
              </a:lnSpc>
              <a:spcBef>
                <a:spcPts val="600"/>
              </a:spcBef>
              <a:spcAft>
                <a:spcPts val="0"/>
              </a:spcAft>
              <a:buSzPts val="1600"/>
              <a:buChar char="▪"/>
              <a:defRPr sz="1600"/>
            </a:lvl3pPr>
            <a:lvl4pPr indent="-317500" lvl="3" marL="1828800" rtl="0" algn="l">
              <a:lnSpc>
                <a:spcPct val="95000"/>
              </a:lnSpc>
              <a:spcBef>
                <a:spcPts val="600"/>
              </a:spcBef>
              <a:spcAft>
                <a:spcPts val="0"/>
              </a:spcAft>
              <a:buSzPts val="1400"/>
              <a:buChar char="o"/>
              <a:defRPr sz="1400"/>
            </a:lvl4pPr>
            <a:lvl5pPr indent="-317500" lvl="4" marL="2286000" rtl="0" algn="l">
              <a:lnSpc>
                <a:spcPct val="95000"/>
              </a:lnSpc>
              <a:spcBef>
                <a:spcPts val="600"/>
              </a:spcBef>
              <a:spcAft>
                <a:spcPts val="0"/>
              </a:spcAft>
              <a:buSzPts val="1400"/>
              <a:buChar char="•"/>
              <a:defRPr sz="1400"/>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57175"/>
            <a:ext cx="8229600" cy="600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262626"/>
              </a:buClr>
              <a:buSzPts val="3200"/>
              <a:buFont typeface="Verdana"/>
              <a:buNone/>
              <a:defRPr b="1" i="0" sz="3200" u="none" cap="none" strike="noStrike">
                <a:solidFill>
                  <a:srgbClr val="262626"/>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52" name="Google Shape;52;p13"/>
          <p:cNvSpPr txBox="1"/>
          <p:nvPr>
            <p:ph idx="1" type="body"/>
          </p:nvPr>
        </p:nvSpPr>
        <p:spPr>
          <a:xfrm>
            <a:off x="457200" y="1143000"/>
            <a:ext cx="8229600" cy="34863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5000"/>
              </a:lnSpc>
              <a:spcBef>
                <a:spcPts val="1200"/>
              </a:spcBef>
              <a:spcAft>
                <a:spcPts val="0"/>
              </a:spcAft>
              <a:buClr>
                <a:schemeClr val="lt2"/>
              </a:buClr>
              <a:buSzPts val="2400"/>
              <a:buFont typeface="Arial"/>
              <a:buChar char="•"/>
              <a:defRPr b="0" i="0" sz="2400" u="none" cap="none" strike="noStrike">
                <a:solidFill>
                  <a:schemeClr val="dk1"/>
                </a:solidFill>
                <a:latin typeface="Verdana"/>
                <a:ea typeface="Verdana"/>
                <a:cs typeface="Verdana"/>
                <a:sym typeface="Verdana"/>
              </a:defRPr>
            </a:lvl1pPr>
            <a:lvl2pPr indent="-355600" lvl="1" marL="914400" marR="0" rtl="0" algn="l">
              <a:lnSpc>
                <a:spcPct val="95000"/>
              </a:lnSpc>
              <a:spcBef>
                <a:spcPts val="600"/>
              </a:spcBef>
              <a:spcAft>
                <a:spcPts val="0"/>
              </a:spcAft>
              <a:buClr>
                <a:schemeClr val="lt2"/>
              </a:buClr>
              <a:buSzPts val="2000"/>
              <a:buFont typeface="Verdana"/>
              <a:buChar char="─"/>
              <a:defRPr b="0" i="0" sz="2000" u="none" cap="none" strike="noStrike">
                <a:solidFill>
                  <a:schemeClr val="dk1"/>
                </a:solidFill>
                <a:latin typeface="Verdana"/>
                <a:ea typeface="Verdana"/>
                <a:cs typeface="Verdana"/>
                <a:sym typeface="Verdana"/>
              </a:defRPr>
            </a:lvl2pPr>
            <a:lvl3pPr indent="-342900" lvl="2" marL="1371600" marR="0" rtl="0" algn="l">
              <a:lnSpc>
                <a:spcPct val="95000"/>
              </a:lnSpc>
              <a:spcBef>
                <a:spcPts val="600"/>
              </a:spcBef>
              <a:spcAft>
                <a:spcPts val="0"/>
              </a:spcAft>
              <a:buClr>
                <a:schemeClr val="lt2"/>
              </a:buClr>
              <a:buSzPts val="1800"/>
              <a:buFont typeface="Noto Sans Symbols"/>
              <a:buChar char="▪"/>
              <a:defRPr b="0" i="0" sz="1800" u="none" cap="none" strike="noStrike">
                <a:solidFill>
                  <a:schemeClr val="dk1"/>
                </a:solidFill>
                <a:latin typeface="Verdana"/>
                <a:ea typeface="Verdana"/>
                <a:cs typeface="Verdana"/>
                <a:sym typeface="Verdana"/>
              </a:defRPr>
            </a:lvl3pPr>
            <a:lvl4pPr indent="-330200" lvl="3" marL="1828800" marR="0" rtl="0" algn="l">
              <a:lnSpc>
                <a:spcPct val="95000"/>
              </a:lnSpc>
              <a:spcBef>
                <a:spcPts val="600"/>
              </a:spcBef>
              <a:spcAft>
                <a:spcPts val="0"/>
              </a:spcAft>
              <a:buClr>
                <a:schemeClr val="lt2"/>
              </a:buClr>
              <a:buSzPts val="1600"/>
              <a:buFont typeface="Courier New"/>
              <a:buChar char="o"/>
              <a:defRPr b="0" i="0" sz="1600" u="none" cap="none" strike="noStrike">
                <a:solidFill>
                  <a:schemeClr val="dk1"/>
                </a:solidFill>
                <a:latin typeface="Verdana"/>
                <a:ea typeface="Verdana"/>
                <a:cs typeface="Verdana"/>
                <a:sym typeface="Verdana"/>
              </a:defRPr>
            </a:lvl4pPr>
            <a:lvl5pPr indent="-330200" lvl="4" marL="2286000" marR="0" rtl="0" algn="l">
              <a:lnSpc>
                <a:spcPct val="95000"/>
              </a:lnSpc>
              <a:spcBef>
                <a:spcPts val="600"/>
              </a:spcBef>
              <a:spcAft>
                <a:spcPts val="0"/>
              </a:spcAft>
              <a:buClr>
                <a:schemeClr val="lt2"/>
              </a:buClr>
              <a:buSzPts val="1600"/>
              <a:buFont typeface="Arial"/>
              <a:buChar char="•"/>
              <a:defRPr b="0" i="0" sz="1600" u="none" cap="none" strike="noStrike">
                <a:solidFill>
                  <a:schemeClr val="dk1"/>
                </a:solidFill>
                <a:latin typeface="Verdana"/>
                <a:ea typeface="Verdana"/>
                <a:cs typeface="Verdana"/>
                <a:sym typeface="Verdana"/>
              </a:defRPr>
            </a:lvl5pPr>
            <a:lvl6pPr indent="-330200" lvl="5" marL="2743200"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6pPr>
            <a:lvl7pPr indent="-330200" lvl="6" marL="3200400"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7pPr>
            <a:lvl8pPr indent="-330200" lvl="7" marL="3657600"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8pPr>
            <a:lvl9pPr indent="-330200" lvl="8" marL="4114800"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9pPr>
          </a:lstStyle>
          <a:p/>
        </p:txBody>
      </p:sp>
      <p:sp>
        <p:nvSpPr>
          <p:cNvPr id="53" name="Google Shape;53;p13"/>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rgbClr val="262626"/>
                </a:solidFill>
                <a:latin typeface="Verdana"/>
                <a:ea typeface="Verdana"/>
                <a:cs typeface="Verdana"/>
                <a:sym typeface="Verdana"/>
              </a:defRPr>
            </a:lvl1pPr>
            <a:lvl2pPr indent="0" lvl="1" marL="0" marR="0" rtl="0" algn="l">
              <a:spcBef>
                <a:spcPts val="0"/>
              </a:spcBef>
              <a:buNone/>
              <a:defRPr b="0" i="0" sz="1200" u="none" cap="none" strike="noStrike">
                <a:solidFill>
                  <a:srgbClr val="262626"/>
                </a:solidFill>
                <a:latin typeface="Verdana"/>
                <a:ea typeface="Verdana"/>
                <a:cs typeface="Verdana"/>
                <a:sym typeface="Verdana"/>
              </a:defRPr>
            </a:lvl2pPr>
            <a:lvl3pPr indent="0" lvl="2" marL="0" marR="0" rtl="0" algn="l">
              <a:spcBef>
                <a:spcPts val="0"/>
              </a:spcBef>
              <a:buNone/>
              <a:defRPr b="0" i="0" sz="1200" u="none" cap="none" strike="noStrike">
                <a:solidFill>
                  <a:srgbClr val="262626"/>
                </a:solidFill>
                <a:latin typeface="Verdana"/>
                <a:ea typeface="Verdana"/>
                <a:cs typeface="Verdana"/>
                <a:sym typeface="Verdana"/>
              </a:defRPr>
            </a:lvl3pPr>
            <a:lvl4pPr indent="0" lvl="3" marL="0" marR="0" rtl="0" algn="l">
              <a:spcBef>
                <a:spcPts val="0"/>
              </a:spcBef>
              <a:buNone/>
              <a:defRPr b="0" i="0" sz="1200" u="none" cap="none" strike="noStrike">
                <a:solidFill>
                  <a:srgbClr val="262626"/>
                </a:solidFill>
                <a:latin typeface="Verdana"/>
                <a:ea typeface="Verdana"/>
                <a:cs typeface="Verdana"/>
                <a:sym typeface="Verdana"/>
              </a:defRPr>
            </a:lvl4pPr>
            <a:lvl5pPr indent="0" lvl="4" marL="0" marR="0" rtl="0" algn="l">
              <a:spcBef>
                <a:spcPts val="0"/>
              </a:spcBef>
              <a:buNone/>
              <a:defRPr b="0" i="0" sz="1200" u="none" cap="none" strike="noStrike">
                <a:solidFill>
                  <a:srgbClr val="262626"/>
                </a:solidFill>
                <a:latin typeface="Verdana"/>
                <a:ea typeface="Verdana"/>
                <a:cs typeface="Verdana"/>
                <a:sym typeface="Verdana"/>
              </a:defRPr>
            </a:lvl5pPr>
            <a:lvl6pPr indent="0" lvl="5" marL="0" marR="0" rtl="0" algn="l">
              <a:spcBef>
                <a:spcPts val="0"/>
              </a:spcBef>
              <a:buNone/>
              <a:defRPr b="0" i="0" sz="1200" u="none" cap="none" strike="noStrike">
                <a:solidFill>
                  <a:srgbClr val="262626"/>
                </a:solidFill>
                <a:latin typeface="Verdana"/>
                <a:ea typeface="Verdana"/>
                <a:cs typeface="Verdana"/>
                <a:sym typeface="Verdana"/>
              </a:defRPr>
            </a:lvl6pPr>
            <a:lvl7pPr indent="0" lvl="6" marL="0" marR="0" rtl="0" algn="l">
              <a:spcBef>
                <a:spcPts val="0"/>
              </a:spcBef>
              <a:buNone/>
              <a:defRPr b="0" i="0" sz="1200" u="none" cap="none" strike="noStrike">
                <a:solidFill>
                  <a:srgbClr val="262626"/>
                </a:solidFill>
                <a:latin typeface="Verdana"/>
                <a:ea typeface="Verdana"/>
                <a:cs typeface="Verdana"/>
                <a:sym typeface="Verdana"/>
              </a:defRPr>
            </a:lvl7pPr>
            <a:lvl8pPr indent="0" lvl="7" marL="0" marR="0" rtl="0" algn="l">
              <a:spcBef>
                <a:spcPts val="0"/>
              </a:spcBef>
              <a:buNone/>
              <a:defRPr b="0" i="0" sz="1200" u="none" cap="none" strike="noStrike">
                <a:solidFill>
                  <a:srgbClr val="262626"/>
                </a:solidFill>
                <a:latin typeface="Verdana"/>
                <a:ea typeface="Verdana"/>
                <a:cs typeface="Verdana"/>
                <a:sym typeface="Verdana"/>
              </a:defRPr>
            </a:lvl8pPr>
            <a:lvl9pPr indent="0" lvl="8" marL="0" marR="0" rtl="0" algn="l">
              <a:spcBef>
                <a:spcPts val="0"/>
              </a:spcBef>
              <a:buNone/>
              <a:defRPr b="0" i="0" sz="1200" u="none" cap="none" strike="noStrike">
                <a:solidFill>
                  <a:srgbClr val="262626"/>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zh-CN"/>
              <a:t>‹#›</a:t>
            </a:fld>
            <a:endParaRPr/>
          </a:p>
        </p:txBody>
      </p:sp>
      <p:sp>
        <p:nvSpPr>
          <p:cNvPr id="54" name="Google Shape;54;p13"/>
          <p:cNvSpPr/>
          <p:nvPr/>
        </p:nvSpPr>
        <p:spPr>
          <a:xfrm>
            <a:off x="457200" y="926225"/>
            <a:ext cx="8686800" cy="34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55" name="Google Shape;55;p13"/>
          <p:cNvSpPr txBox="1"/>
          <p:nvPr/>
        </p:nvSpPr>
        <p:spPr>
          <a:xfrm>
            <a:off x="5486400" y="4800600"/>
            <a:ext cx="3352800" cy="276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zh-CN" sz="1800" u="none" cap="none" strike="noStrike">
                <a:solidFill>
                  <a:schemeClr val="lt2"/>
                </a:solidFill>
                <a:latin typeface="Times New Roman"/>
                <a:ea typeface="Times New Roman"/>
                <a:cs typeface="Times New Roman"/>
                <a:sym typeface="Times New Roman"/>
              </a:rPr>
              <a:t>Worcester Polytechnic Institute</a:t>
            </a:r>
            <a:endParaRPr/>
          </a:p>
        </p:txBody>
      </p:sp>
      <p:sp>
        <p:nvSpPr>
          <p:cNvPr id="56" name="Google Shape;56;p13"/>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600" u="none" cap="none" strike="noStrike">
                <a:solidFill>
                  <a:schemeClr val="dk2"/>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hyperlink" Target="mailto:jyu5@wpi.edu" TargetMode="External"/><Relationship Id="rId10" Type="http://schemas.openxmlformats.org/officeDocument/2006/relationships/hyperlink" Target="mailto:kagrawal@wpi.edu" TargetMode="External"/><Relationship Id="rId13" Type="http://schemas.openxmlformats.org/officeDocument/2006/relationships/hyperlink" Target="mailto:mhuang3@wpi.edu" TargetMode="External"/><Relationship Id="rId12" Type="http://schemas.openxmlformats.org/officeDocument/2006/relationships/hyperlink" Target="mailto:sjoshi2@wpi.edu" TargetMode="External"/><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jpg"/><Relationship Id="rId9" Type="http://schemas.openxmlformats.org/officeDocument/2006/relationships/hyperlink" Target="mailto:vanand@wpi.edu" TargetMode="External"/><Relationship Id="rId15" Type="http://schemas.openxmlformats.org/officeDocument/2006/relationships/hyperlink" Target="mailto:gil@basistech.com" TargetMode="External"/><Relationship Id="rId14" Type="http://schemas.openxmlformats.org/officeDocument/2006/relationships/hyperlink" Target="mailto:xhe4@wpi.edu" TargetMode="External"/><Relationship Id="rId16" Type="http://schemas.openxmlformats.org/officeDocument/2006/relationships/hyperlink" Target="mailto:kfir@basistech.com" TargetMode="External"/><Relationship Id="rId5" Type="http://schemas.openxmlformats.org/officeDocument/2006/relationships/image" Target="../media/image20.jpg"/><Relationship Id="rId6" Type="http://schemas.openxmlformats.org/officeDocument/2006/relationships/image" Target="../media/image4.jpg"/><Relationship Id="rId7" Type="http://schemas.openxmlformats.org/officeDocument/2006/relationships/image" Target="../media/image32.png"/><Relationship Id="rId8"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5"/>
          <p:cNvSpPr txBox="1"/>
          <p:nvPr>
            <p:ph type="ctrTitle"/>
          </p:nvPr>
        </p:nvSpPr>
        <p:spPr>
          <a:xfrm>
            <a:off x="527462" y="1600200"/>
            <a:ext cx="6858000" cy="685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4000"/>
              <a:buFont typeface="Verdana"/>
              <a:buNone/>
            </a:pPr>
            <a:r>
              <a:rPr lang="zh-CN"/>
              <a:t>Progress Report</a:t>
            </a:r>
            <a:endParaRPr/>
          </a:p>
        </p:txBody>
      </p:sp>
      <p:sp>
        <p:nvSpPr>
          <p:cNvPr id="124" name="Google Shape;124;p25"/>
          <p:cNvSpPr txBox="1"/>
          <p:nvPr>
            <p:ph idx="1" type="subTitle"/>
          </p:nvPr>
        </p:nvSpPr>
        <p:spPr>
          <a:xfrm>
            <a:off x="533400" y="2857500"/>
            <a:ext cx="6858000" cy="12675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SzPts val="2800"/>
              <a:buNone/>
            </a:pPr>
            <a:r>
              <a:rPr lang="zh-CN"/>
              <a:t>Basis Technology</a:t>
            </a:r>
            <a:endParaRPr/>
          </a:p>
          <a:p>
            <a:pPr indent="0" lvl="0" marL="0" rtl="0" algn="l">
              <a:lnSpc>
                <a:spcPct val="95000"/>
              </a:lnSpc>
              <a:spcBef>
                <a:spcPts val="0"/>
              </a:spcBef>
              <a:spcAft>
                <a:spcPts val="0"/>
              </a:spcAft>
              <a:buSzPts val="2800"/>
              <a:buNone/>
            </a:pPr>
            <a:r>
              <a:t/>
            </a:r>
            <a:endParaRPr/>
          </a:p>
          <a:p>
            <a:pPr indent="0" lvl="0" marL="0" rtl="0" algn="l">
              <a:lnSpc>
                <a:spcPct val="100000"/>
              </a:lnSpc>
              <a:spcBef>
                <a:spcPts val="0"/>
              </a:spcBef>
              <a:spcAft>
                <a:spcPts val="0"/>
              </a:spcAft>
              <a:buClr>
                <a:schemeClr val="dk1"/>
              </a:buClr>
              <a:buSzPts val="1100"/>
              <a:buFont typeface="Arial"/>
              <a:buNone/>
            </a:pPr>
            <a:r>
              <a:rPr lang="zh-CN" sz="1400">
                <a:solidFill>
                  <a:srgbClr val="FFFFFF"/>
                </a:solidFill>
                <a:latin typeface="Calibri"/>
                <a:ea typeface="Calibri"/>
                <a:cs typeface="Calibri"/>
                <a:sym typeface="Calibri"/>
              </a:rPr>
              <a:t> </a:t>
            </a:r>
            <a:r>
              <a:rPr lang="zh-CN" sz="1600">
                <a:solidFill>
                  <a:srgbClr val="FFFFFF"/>
                </a:solidFill>
                <a:latin typeface="Calibri"/>
                <a:ea typeface="Calibri"/>
                <a:cs typeface="Calibri"/>
                <a:sym typeface="Calibri"/>
              </a:rPr>
              <a:t>Kratika Agrawal, </a:t>
            </a:r>
            <a:r>
              <a:rPr lang="zh-CN" sz="1600">
                <a:latin typeface="Calibri"/>
                <a:ea typeface="Calibri"/>
                <a:cs typeface="Calibri"/>
                <a:sym typeface="Calibri"/>
              </a:rPr>
              <a:t>Vandana Anand, </a:t>
            </a:r>
            <a:r>
              <a:rPr lang="zh-CN" sz="1600">
                <a:solidFill>
                  <a:srgbClr val="FFFFFF"/>
                </a:solidFill>
                <a:latin typeface="Calibri"/>
                <a:ea typeface="Calibri"/>
                <a:cs typeface="Calibri"/>
                <a:sym typeface="Calibri"/>
              </a:rPr>
              <a:t>Xinlu He, </a:t>
            </a:r>
            <a:r>
              <a:rPr lang="zh-CN" sz="1600">
                <a:latin typeface="Calibri"/>
                <a:ea typeface="Calibri"/>
                <a:cs typeface="Calibri"/>
                <a:sym typeface="Calibri"/>
              </a:rPr>
              <a:t>Min Huang, Soumya Joshi, </a:t>
            </a:r>
            <a:r>
              <a:rPr lang="zh-CN" sz="1600">
                <a:solidFill>
                  <a:srgbClr val="FFFFFF"/>
                </a:solidFill>
                <a:latin typeface="Calibri"/>
                <a:ea typeface="Calibri"/>
                <a:cs typeface="Calibri"/>
                <a:sym typeface="Calibri"/>
              </a:rPr>
              <a:t>Jing Yu</a:t>
            </a:r>
            <a:endParaRPr sz="3300">
              <a:solidFill>
                <a:srgbClr val="FFFFFF"/>
              </a:solidFill>
            </a:endParaRPr>
          </a:p>
          <a:p>
            <a:pPr indent="0" lvl="0" marL="0" rtl="0" algn="l">
              <a:lnSpc>
                <a:spcPct val="95000"/>
              </a:lnSpc>
              <a:spcBef>
                <a:spcPts val="0"/>
              </a:spcBef>
              <a:spcAft>
                <a:spcPts val="0"/>
              </a:spcAft>
              <a:buSzPts val="2800"/>
              <a:buNone/>
            </a:pPr>
            <a:r>
              <a:t/>
            </a:r>
            <a:endParaRPr/>
          </a:p>
        </p:txBody>
      </p:sp>
      <p:sp>
        <p:nvSpPr>
          <p:cNvPr id="125" name="Google Shape;125;p25"/>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r>
              <a:rPr lang="zh-C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idx="12" type="sldNum"/>
          </p:nvPr>
        </p:nvSpPr>
        <p:spPr>
          <a:xfrm>
            <a:off x="145676" y="4724836"/>
            <a:ext cx="457200" cy="22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zh-CN"/>
              <a:t>‹#›</a:t>
            </a:fld>
            <a:endParaRPr/>
          </a:p>
        </p:txBody>
      </p:sp>
      <p:sp>
        <p:nvSpPr>
          <p:cNvPr id="206" name="Google Shape;206;p34"/>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Final dataset</a:t>
            </a:r>
            <a:endParaRPr/>
          </a:p>
        </p:txBody>
      </p:sp>
      <p:sp>
        <p:nvSpPr>
          <p:cNvPr id="207" name="Google Shape;207;p34"/>
          <p:cNvSpPr txBox="1"/>
          <p:nvPr/>
        </p:nvSpPr>
        <p:spPr>
          <a:xfrm>
            <a:off x="402825" y="1032425"/>
            <a:ext cx="8638800" cy="3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a:t>Input BTdataset Format: </a:t>
            </a:r>
            <a:endParaRPr b="1"/>
          </a:p>
          <a:p>
            <a:pPr indent="0" lvl="0" marL="0" rtl="0" algn="l">
              <a:spcBef>
                <a:spcPts val="0"/>
              </a:spcBef>
              <a:spcAft>
                <a:spcPts val="0"/>
              </a:spcAft>
              <a:buNone/>
            </a:pPr>
            <a:r>
              <a:rPr lang="zh-CN"/>
              <a:t>{‘mention’, ‘context’:[leftctx,rightctx], ‘candidates’:[entityname, priorprob], ‘gold’, ‘conll_doc’:{ ‘sentences’: splitted lists of sentences in the article, ‘mentions’: the position of all the mentions in the list}, ‘conll_m’: the position of each mention in the list}</a:t>
            </a:r>
            <a:endParaRPr/>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zh-CN" sz="1000"/>
              <a:t>e.g. </a:t>
            </a:r>
            <a:r>
              <a:rPr lang="zh-CN" sz="1000">
                <a:solidFill>
                  <a:srgbClr val="000000"/>
                </a:solidFill>
              </a:rPr>
              <a:t>{"1.json": [{</a:t>
            </a:r>
            <a:r>
              <a:rPr lang="zh-CN" sz="1000">
                <a:solidFill>
                  <a:srgbClr val="FF0000"/>
                </a:solidFill>
              </a:rPr>
              <a:t>"mention": </a:t>
            </a:r>
            <a:r>
              <a:rPr lang="zh-CN" sz="1000">
                <a:solidFill>
                  <a:srgbClr val="000000"/>
                </a:solidFill>
              </a:rPr>
              <a:t>"United States", "</a:t>
            </a:r>
            <a:r>
              <a:rPr lang="zh-CN" sz="1000">
                <a:solidFill>
                  <a:srgbClr val="FF0000"/>
                </a:solidFill>
              </a:rPr>
              <a:t>context": </a:t>
            </a:r>
            <a:r>
              <a:rPr lang="zh-CN" sz="1000">
                <a:solidFill>
                  <a:srgbClr val="000000"/>
                </a:solidFill>
              </a:rPr>
              <a:t>["A ", " federal air marshal shot dead on Wednesday an American Airlines passenger named Rigoberto Alpizar on American Airlines Flight 924 a Boeing 757 at Miami International Airport in Miami Florida USA  …. three shots"], </a:t>
            </a:r>
            <a:r>
              <a:rPr lang="zh-CN" sz="1000">
                <a:solidFill>
                  <a:srgbClr val="FF0000"/>
                </a:solidFill>
              </a:rPr>
              <a:t>"gold"</a:t>
            </a:r>
            <a:r>
              <a:rPr lang="zh-CN" sz="1000">
                <a:solidFill>
                  <a:srgbClr val="000000"/>
                </a:solidFill>
              </a:rPr>
              <a:t>: ["United States of America", 1e-05, -1], </a:t>
            </a:r>
            <a:r>
              <a:rPr lang="zh-CN" sz="1000">
                <a:solidFill>
                  <a:srgbClr val="FF0000"/>
                </a:solidFill>
              </a:rPr>
              <a:t>"candidates": </a:t>
            </a:r>
            <a:r>
              <a:rPr lang="zh-CN" sz="1000">
                <a:solidFill>
                  <a:srgbClr val="000000"/>
                </a:solidFill>
              </a:rPr>
              <a:t>[["United States", "0.944"], ["United States men's national soccer team", "0.009"], ["United States of America", "0.007"], ["United States women's national soccer team", "0.004"], ["United States national rugby union team", "0.002"], ["United States men's national ice hockey team", "0.002"], ["Secondary education in the United States", "0.002"], ["United States national rugby league team", "0.001"], ["United States men's national basketball team", "0.001"], ["United States national cricket team", "0.001"], …..</a:t>
            </a:r>
            <a:r>
              <a:rPr lang="zh-CN" sz="1000">
                <a:solidFill>
                  <a:srgbClr val="FF0000"/>
                </a:solidFill>
              </a:rPr>
              <a:t>"conll_doc":</a:t>
            </a:r>
            <a:r>
              <a:rPr lang="zh-CN" sz="1000">
                <a:solidFill>
                  <a:srgbClr val="000000"/>
                </a:solidFill>
              </a:rPr>
              <a:t> {"</a:t>
            </a:r>
            <a:r>
              <a:rPr lang="zh-CN" sz="1000">
                <a:solidFill>
                  <a:srgbClr val="FF0000"/>
                </a:solidFill>
              </a:rPr>
              <a:t>sentences":</a:t>
            </a:r>
            <a:r>
              <a:rPr lang="zh-CN" sz="1000">
                <a:solidFill>
                  <a:srgbClr val="000000"/>
                </a:solidFill>
              </a:rPr>
              <a:t> [["A", "United", "States", "federal", "air", "marshal", "shot", "dead", "on", "Wednesday", "an", "American", "Airlines", "passenger", "named", "Rigoberto", "Alpizar", "on", "American", "Airlines", "Flight", "924", "a", "Boeing", "757", "at", "Miami", "International", "Airport", "in", "Miami", "Florida", "USA"], ["The", "44yearold", "passenger", "ran", "out", "of", "the", "door", "of", "the", "airplane", "after", "he", "reboarded", "the", "plane", "following", "a", "customs", "check", "in", "Miami"], ["He", "was", "intercepted", "by", "the", "marshals", "before", "reaching", "the", "jetway", "and", "told", "to", "get", "on", "the", "ground"], ["According", "to", "Air", "Marshal", "Service", "spokesman", "Dave", "Adams", "the", "passenger", "did", "so", "but", "then", "reached", "for", "a", "bag", "at", "which", "point", "a", "marshal", "fired", "two", "or", "three", "shots", "and", "killed", "the", "passenger"], ["The", "passengers", "recall", "that", "they", "heard", "up", "to", "six", "shots"],......], </a:t>
            </a:r>
            <a:r>
              <a:rPr lang="zh-CN" sz="1000">
                <a:solidFill>
                  <a:srgbClr val="FF0000"/>
                </a:solidFill>
              </a:rPr>
              <a:t>"mentions": </a:t>
            </a:r>
            <a:r>
              <a:rPr lang="zh-CN" sz="1000">
                <a:solidFill>
                  <a:srgbClr val="000000"/>
                </a:solidFill>
              </a:rPr>
              <a:t>[{"sent_id": 0, "start": 1, "end": 2}, {"sent_id": 0, "start": 11, "end": 12}, {"sent_id": 0, "start": 15, "end": 16}, {"sent_id": 0, "start": 11, "end": 12}, {"sent_id": 0, "start": 23, "end": 24}, {"sent_id": 0, "start": 26, "end": 28}, ……….]}, </a:t>
            </a:r>
            <a:r>
              <a:rPr lang="zh-CN" sz="1000">
                <a:solidFill>
                  <a:srgbClr val="FF0000"/>
                </a:solidFill>
              </a:rPr>
              <a:t>"conll_m":</a:t>
            </a:r>
            <a:r>
              <a:rPr lang="zh-CN" sz="1000">
                <a:solidFill>
                  <a:srgbClr val="000000"/>
                </a:solidFill>
              </a:rPr>
              <a:t> {"sent_id": 0, "start": 1, "end": 2}}, </a:t>
            </a:r>
            <a:endParaRPr sz="1000"/>
          </a:p>
        </p:txBody>
      </p:sp>
      <p:sp>
        <p:nvSpPr>
          <p:cNvPr id="208" name="Google Shape;208;p34"/>
          <p:cNvSpPr/>
          <p:nvPr/>
        </p:nvSpPr>
        <p:spPr>
          <a:xfrm>
            <a:off x="376875" y="2392025"/>
            <a:ext cx="8638800" cy="224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idx="12" type="sldNum"/>
          </p:nvPr>
        </p:nvSpPr>
        <p:spPr>
          <a:xfrm>
            <a:off x="145676" y="4724836"/>
            <a:ext cx="457200" cy="22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zh-CN"/>
              <a:t>‹#›</a:t>
            </a:fld>
            <a:endParaRPr/>
          </a:p>
        </p:txBody>
      </p:sp>
      <p:sp>
        <p:nvSpPr>
          <p:cNvPr id="214" name="Google Shape;214;p35"/>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Testing result</a:t>
            </a:r>
            <a:endParaRPr/>
          </a:p>
        </p:txBody>
      </p:sp>
      <p:pic>
        <p:nvPicPr>
          <p:cNvPr id="215" name="Google Shape;215;p35"/>
          <p:cNvPicPr preferRelativeResize="0"/>
          <p:nvPr/>
        </p:nvPicPr>
        <p:blipFill>
          <a:blip r:embed="rId3">
            <a:alphaModFix/>
          </a:blip>
          <a:stretch>
            <a:fillRect/>
          </a:stretch>
        </p:blipFill>
        <p:spPr>
          <a:xfrm>
            <a:off x="494975" y="996813"/>
            <a:ext cx="4279400" cy="3913475"/>
          </a:xfrm>
          <a:prstGeom prst="rect">
            <a:avLst/>
          </a:prstGeom>
          <a:noFill/>
          <a:ln>
            <a:noFill/>
          </a:ln>
        </p:spPr>
      </p:pic>
      <p:sp>
        <p:nvSpPr>
          <p:cNvPr id="216" name="Google Shape;216;p35"/>
          <p:cNvSpPr txBox="1"/>
          <p:nvPr/>
        </p:nvSpPr>
        <p:spPr>
          <a:xfrm>
            <a:off x="4671725" y="1046375"/>
            <a:ext cx="4083600" cy="3376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zh-CN"/>
              <a:t>Reasons might be:</a:t>
            </a:r>
            <a:endParaRPr/>
          </a:p>
          <a:p>
            <a:pPr indent="0" lvl="0" marL="457200" rtl="0" algn="l">
              <a:spcBef>
                <a:spcPts val="0"/>
              </a:spcBef>
              <a:spcAft>
                <a:spcPts val="0"/>
              </a:spcAft>
              <a:buNone/>
            </a:pPr>
            <a:r>
              <a:t/>
            </a:r>
            <a:endParaRPr/>
          </a:p>
          <a:p>
            <a:pPr indent="-317500" lvl="1" marL="914400" rtl="0" algn="l">
              <a:spcBef>
                <a:spcPts val="0"/>
              </a:spcBef>
              <a:spcAft>
                <a:spcPts val="0"/>
              </a:spcAft>
              <a:buSzPts val="1400"/>
              <a:buChar char="○"/>
            </a:pPr>
            <a:r>
              <a:rPr lang="zh-CN">
                <a:solidFill>
                  <a:schemeClr val="dk1"/>
                </a:solidFill>
              </a:rPr>
              <a:t>BT dataset is too small (only 21 docs)</a:t>
            </a:r>
            <a:endParaRPr/>
          </a:p>
          <a:p>
            <a:pPr indent="-317500" lvl="1" marL="914400" rtl="0" algn="l">
              <a:lnSpc>
                <a:spcPct val="100000"/>
              </a:lnSpc>
              <a:spcBef>
                <a:spcPts val="0"/>
              </a:spcBef>
              <a:spcAft>
                <a:spcPts val="0"/>
              </a:spcAft>
              <a:buSzPts val="1400"/>
              <a:buChar char="○"/>
            </a:pPr>
            <a:r>
              <a:rPr lang="zh-CN"/>
              <a:t>Transformed mentions when selecting candidates and calculating their frequency </a:t>
            </a:r>
            <a:endParaRPr/>
          </a:p>
          <a:p>
            <a:pPr indent="-317500" lvl="1" marL="914400" rtl="0" algn="l">
              <a:lnSpc>
                <a:spcPct val="100000"/>
              </a:lnSpc>
              <a:spcBef>
                <a:spcPts val="0"/>
              </a:spcBef>
              <a:spcAft>
                <a:spcPts val="0"/>
              </a:spcAft>
              <a:buSzPts val="1400"/>
              <a:buChar char="○"/>
            </a:pPr>
            <a:r>
              <a:rPr lang="zh-CN"/>
              <a:t>Neglect some errors when processing the bt dataset</a:t>
            </a:r>
            <a:endParaRPr/>
          </a:p>
          <a:p>
            <a:pPr indent="-317500" lvl="1" marL="914400" rtl="0" algn="l">
              <a:lnSpc>
                <a:spcPct val="100000"/>
              </a:lnSpc>
              <a:spcBef>
                <a:spcPts val="0"/>
              </a:spcBef>
              <a:spcAft>
                <a:spcPts val="0"/>
              </a:spcAft>
              <a:buSzPts val="1400"/>
              <a:buChar char="○"/>
            </a:pPr>
            <a:r>
              <a:rPr lang="zh-CN"/>
              <a:t>Other reasons related to the model</a:t>
            </a:r>
            <a:endParaRPr/>
          </a:p>
          <a:p>
            <a:pPr indent="0" lvl="0" marL="0" rtl="0" algn="l">
              <a:lnSpc>
                <a:spcPct val="100000"/>
              </a:lnSpc>
              <a:spcBef>
                <a:spcPts val="0"/>
              </a:spcBef>
              <a:spcAft>
                <a:spcPts val="0"/>
              </a:spcAft>
              <a:buNone/>
            </a:pPr>
            <a:r>
              <a:t/>
            </a:r>
            <a:endParaRPr/>
          </a:p>
          <a:p>
            <a:pPr indent="-317500" lvl="0" marL="457200" rtl="0" algn="l">
              <a:lnSpc>
                <a:spcPct val="100000"/>
              </a:lnSpc>
              <a:spcBef>
                <a:spcPts val="0"/>
              </a:spcBef>
              <a:spcAft>
                <a:spcPts val="0"/>
              </a:spcAft>
              <a:buSzPts val="1400"/>
              <a:buChar char="●"/>
            </a:pPr>
            <a:r>
              <a:rPr lang="zh-CN"/>
              <a:t>Next steps:</a:t>
            </a:r>
            <a:endParaRPr/>
          </a:p>
          <a:p>
            <a:pPr indent="0" lvl="0" marL="457200" rtl="0" algn="l">
              <a:lnSpc>
                <a:spcPct val="100000"/>
              </a:lnSpc>
              <a:spcBef>
                <a:spcPts val="0"/>
              </a:spcBef>
              <a:spcAft>
                <a:spcPts val="0"/>
              </a:spcAft>
              <a:buNone/>
            </a:pPr>
            <a:r>
              <a:t/>
            </a:r>
            <a:endParaRPr/>
          </a:p>
          <a:p>
            <a:pPr indent="-317500" lvl="1" marL="914400" rtl="0" algn="l">
              <a:lnSpc>
                <a:spcPct val="100000"/>
              </a:lnSpc>
              <a:spcBef>
                <a:spcPts val="0"/>
              </a:spcBef>
              <a:spcAft>
                <a:spcPts val="0"/>
              </a:spcAft>
              <a:buSzPts val="1400"/>
              <a:buChar char="○"/>
            </a:pPr>
            <a:r>
              <a:rPr lang="zh-CN"/>
              <a:t>Find errors and improve the bt testing result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7" name="Google Shape;217;p35"/>
          <p:cNvSpPr/>
          <p:nvPr/>
        </p:nvSpPr>
        <p:spPr>
          <a:xfrm>
            <a:off x="554375" y="1012700"/>
            <a:ext cx="3738600" cy="38817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nvSpPr>
        <p:spPr>
          <a:xfrm>
            <a:off x="1110100" y="1870000"/>
            <a:ext cx="6752700" cy="1119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4800">
                <a:solidFill>
                  <a:schemeClr val="lt1"/>
                </a:solidFill>
                <a:latin typeface="Verdana"/>
                <a:ea typeface="Verdana"/>
                <a:cs typeface="Verdana"/>
                <a:sym typeface="Verdana"/>
              </a:rPr>
              <a:t>End2End</a:t>
            </a:r>
            <a:r>
              <a:rPr lang="zh-CN" sz="4800">
                <a:solidFill>
                  <a:schemeClr val="lt1"/>
                </a:solidFill>
                <a:latin typeface="Verdana"/>
                <a:ea typeface="Verdana"/>
                <a:cs typeface="Verdana"/>
                <a:sym typeface="Verdana"/>
              </a:rPr>
              <a:t> Model</a:t>
            </a:r>
            <a:endParaRPr/>
          </a:p>
        </p:txBody>
      </p:sp>
      <p:sp>
        <p:nvSpPr>
          <p:cNvPr id="223" name="Google Shape;223;p36"/>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
        <p:nvSpPr>
          <p:cNvPr id="224" name="Google Shape;224;p36"/>
          <p:cNvSpPr txBox="1"/>
          <p:nvPr>
            <p:ph idx="12" type="sldNum"/>
          </p:nvPr>
        </p:nvSpPr>
        <p:spPr>
          <a:xfrm>
            <a:off x="1" y="4790748"/>
            <a:ext cx="457200" cy="295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Workflow</a:t>
            </a:r>
            <a:endParaRPr/>
          </a:p>
        </p:txBody>
      </p:sp>
      <p:sp>
        <p:nvSpPr>
          <p:cNvPr id="230" name="Google Shape;230;p37"/>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231" name="Google Shape;231;p37"/>
          <p:cNvSpPr txBox="1"/>
          <p:nvPr/>
        </p:nvSpPr>
        <p:spPr>
          <a:xfrm>
            <a:off x="8306275" y="1927475"/>
            <a:ext cx="6133800" cy="7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pic>
        <p:nvPicPr>
          <p:cNvPr id="232" name="Google Shape;232;p37"/>
          <p:cNvPicPr preferRelativeResize="0"/>
          <p:nvPr/>
        </p:nvPicPr>
        <p:blipFill>
          <a:blip r:embed="rId3">
            <a:alphaModFix/>
          </a:blip>
          <a:stretch>
            <a:fillRect/>
          </a:stretch>
        </p:blipFill>
        <p:spPr>
          <a:xfrm>
            <a:off x="1717101" y="1009575"/>
            <a:ext cx="6076950" cy="3695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End to End Model</a:t>
            </a:r>
            <a:endParaRPr/>
          </a:p>
        </p:txBody>
      </p:sp>
      <p:sp>
        <p:nvSpPr>
          <p:cNvPr id="238" name="Google Shape;238;p38"/>
          <p:cNvSpPr txBox="1"/>
          <p:nvPr>
            <p:ph idx="1" type="body"/>
          </p:nvPr>
        </p:nvSpPr>
        <p:spPr>
          <a:xfrm>
            <a:off x="457200" y="1143000"/>
            <a:ext cx="8229600" cy="34863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zh-CN" sz="1600">
                <a:latin typeface="Arial"/>
                <a:ea typeface="Arial"/>
                <a:cs typeface="Arial"/>
                <a:sym typeface="Arial"/>
              </a:rPr>
              <a:t>Done</a:t>
            </a:r>
            <a:endParaRPr b="1" sz="1600">
              <a:latin typeface="Arial"/>
              <a:ea typeface="Arial"/>
              <a:cs typeface="Arial"/>
              <a:sym typeface="Arial"/>
            </a:endParaRPr>
          </a:p>
          <a:p>
            <a:pPr indent="-336550" lvl="0" marL="457200" rtl="0" algn="l">
              <a:lnSpc>
                <a:spcPct val="100000"/>
              </a:lnSpc>
              <a:spcBef>
                <a:spcPts val="0"/>
              </a:spcBef>
              <a:spcAft>
                <a:spcPts val="0"/>
              </a:spcAft>
              <a:buClr>
                <a:schemeClr val="dk1"/>
              </a:buClr>
              <a:buSzPts val="1700"/>
              <a:buChar char="•"/>
            </a:pPr>
            <a:r>
              <a:rPr lang="zh-CN" sz="1700">
                <a:latin typeface="Arial"/>
                <a:ea typeface="Arial"/>
                <a:cs typeface="Arial"/>
                <a:sym typeface="Arial"/>
              </a:rPr>
              <a:t>Preprocessing AIDA dataset and understanding the steps required for the BT data</a:t>
            </a:r>
            <a:endParaRPr sz="1700">
              <a:latin typeface="Arial"/>
              <a:ea typeface="Arial"/>
              <a:cs typeface="Arial"/>
              <a:sym typeface="Arial"/>
            </a:endParaRPr>
          </a:p>
          <a:p>
            <a:pPr indent="-336550" lvl="0" marL="457200" rtl="0" algn="l">
              <a:lnSpc>
                <a:spcPct val="100000"/>
              </a:lnSpc>
              <a:spcBef>
                <a:spcPts val="0"/>
              </a:spcBef>
              <a:spcAft>
                <a:spcPts val="0"/>
              </a:spcAft>
              <a:buClr>
                <a:schemeClr val="dk1"/>
              </a:buClr>
              <a:buSzPts val="1700"/>
              <a:buChar char="•"/>
            </a:pPr>
            <a:r>
              <a:rPr lang="zh-CN" sz="1700">
                <a:latin typeface="Arial"/>
                <a:ea typeface="Arial"/>
                <a:cs typeface="Arial"/>
                <a:sym typeface="Arial"/>
              </a:rPr>
              <a:t>Training/Testing AIDA dataset as well as training other datasets (ex. Wikipedia)</a:t>
            </a:r>
            <a:endParaRPr sz="1700">
              <a:latin typeface="Arial"/>
              <a:ea typeface="Arial"/>
              <a:cs typeface="Arial"/>
              <a:sym typeface="Arial"/>
            </a:endParaRPr>
          </a:p>
          <a:p>
            <a:pPr indent="-336550" lvl="0" marL="457200" rtl="0" algn="l">
              <a:lnSpc>
                <a:spcPct val="100000"/>
              </a:lnSpc>
              <a:spcBef>
                <a:spcPts val="0"/>
              </a:spcBef>
              <a:spcAft>
                <a:spcPts val="0"/>
              </a:spcAft>
              <a:buClr>
                <a:schemeClr val="dk1"/>
              </a:buClr>
              <a:buSzPts val="1700"/>
              <a:buChar char="•"/>
            </a:pPr>
            <a:r>
              <a:rPr lang="zh-CN" sz="1700">
                <a:latin typeface="Arial"/>
                <a:ea typeface="Arial"/>
                <a:cs typeface="Arial"/>
                <a:sym typeface="Arial"/>
              </a:rPr>
              <a:t>Comparing scores among other models</a:t>
            </a:r>
            <a:endParaRPr sz="1700">
              <a:latin typeface="Arial"/>
              <a:ea typeface="Arial"/>
              <a:cs typeface="Arial"/>
              <a:sym typeface="Arial"/>
            </a:endParaRPr>
          </a:p>
          <a:p>
            <a:pPr indent="0" lvl="0" marL="0" rtl="0" algn="l">
              <a:lnSpc>
                <a:spcPct val="100000"/>
              </a:lnSpc>
              <a:spcBef>
                <a:spcPts val="0"/>
              </a:spcBef>
              <a:spcAft>
                <a:spcPts val="0"/>
              </a:spcAft>
              <a:buNone/>
            </a:pPr>
            <a:r>
              <a:t/>
            </a:r>
            <a:endParaRPr b="1" sz="1700">
              <a:latin typeface="Arial"/>
              <a:ea typeface="Arial"/>
              <a:cs typeface="Arial"/>
              <a:sym typeface="Arial"/>
            </a:endParaRPr>
          </a:p>
          <a:p>
            <a:pPr indent="0" lvl="0" marL="0" rtl="0" algn="l">
              <a:lnSpc>
                <a:spcPct val="100000"/>
              </a:lnSpc>
              <a:spcBef>
                <a:spcPts val="0"/>
              </a:spcBef>
              <a:spcAft>
                <a:spcPts val="0"/>
              </a:spcAft>
              <a:buNone/>
            </a:pPr>
            <a:r>
              <a:rPr b="1" lang="zh-CN" sz="1700">
                <a:latin typeface="Arial"/>
                <a:ea typeface="Arial"/>
                <a:cs typeface="Arial"/>
                <a:sym typeface="Arial"/>
              </a:rPr>
              <a:t>In Progress</a:t>
            </a:r>
            <a:endParaRPr b="1" sz="1700">
              <a:latin typeface="Arial"/>
              <a:ea typeface="Arial"/>
              <a:cs typeface="Arial"/>
              <a:sym typeface="Arial"/>
            </a:endParaRPr>
          </a:p>
          <a:p>
            <a:pPr indent="-336550" lvl="0" marL="457200" rtl="0" algn="l">
              <a:lnSpc>
                <a:spcPct val="100000"/>
              </a:lnSpc>
              <a:spcBef>
                <a:spcPts val="0"/>
              </a:spcBef>
              <a:spcAft>
                <a:spcPts val="0"/>
              </a:spcAft>
              <a:buClr>
                <a:schemeClr val="dk1"/>
              </a:buClr>
              <a:buSzPts val="1700"/>
              <a:buChar char="•"/>
            </a:pPr>
            <a:r>
              <a:rPr lang="zh-CN" sz="1700">
                <a:latin typeface="Arial"/>
                <a:ea typeface="Arial"/>
                <a:cs typeface="Arial"/>
                <a:sym typeface="Arial"/>
              </a:rPr>
              <a:t>Transforming BT Dataset </a:t>
            </a:r>
            <a:endParaRPr sz="1700">
              <a:latin typeface="Arial"/>
              <a:ea typeface="Arial"/>
              <a:cs typeface="Arial"/>
              <a:sym typeface="Arial"/>
            </a:endParaRPr>
          </a:p>
          <a:p>
            <a:pPr indent="-336550" lvl="0" marL="457200" rtl="0" algn="l">
              <a:lnSpc>
                <a:spcPct val="100000"/>
              </a:lnSpc>
              <a:spcBef>
                <a:spcPts val="0"/>
              </a:spcBef>
              <a:spcAft>
                <a:spcPts val="0"/>
              </a:spcAft>
              <a:buClr>
                <a:schemeClr val="dk1"/>
              </a:buClr>
              <a:buSzPts val="1700"/>
              <a:buChar char="•"/>
            </a:pPr>
            <a:r>
              <a:rPr lang="zh-CN" sz="1700">
                <a:latin typeface="Arial"/>
                <a:ea typeface="Arial"/>
                <a:cs typeface="Arial"/>
                <a:sym typeface="Arial"/>
              </a:rPr>
              <a:t>Testing </a:t>
            </a:r>
            <a:endParaRPr sz="1700">
              <a:latin typeface="Arial"/>
              <a:ea typeface="Arial"/>
              <a:cs typeface="Arial"/>
              <a:sym typeface="Arial"/>
            </a:endParaRPr>
          </a:p>
          <a:p>
            <a:pPr indent="0" lvl="0" marL="0" rtl="0" algn="l">
              <a:lnSpc>
                <a:spcPct val="100000"/>
              </a:lnSpc>
              <a:spcBef>
                <a:spcPts val="0"/>
              </a:spcBef>
              <a:spcAft>
                <a:spcPts val="0"/>
              </a:spcAft>
              <a:buNone/>
            </a:pPr>
            <a:r>
              <a:t/>
            </a:r>
            <a:endParaRPr sz="1700">
              <a:latin typeface="Arial"/>
              <a:ea typeface="Arial"/>
              <a:cs typeface="Arial"/>
              <a:sym typeface="Arial"/>
            </a:endParaRPr>
          </a:p>
          <a:p>
            <a:pPr indent="0" lvl="0" marL="0" rtl="0" algn="l">
              <a:lnSpc>
                <a:spcPct val="100000"/>
              </a:lnSpc>
              <a:spcBef>
                <a:spcPts val="0"/>
              </a:spcBef>
              <a:spcAft>
                <a:spcPts val="0"/>
              </a:spcAft>
              <a:buNone/>
            </a:pPr>
            <a:r>
              <a:rPr b="1" lang="zh-CN" sz="1700">
                <a:latin typeface="Arial"/>
                <a:ea typeface="Arial"/>
                <a:cs typeface="Arial"/>
                <a:sym typeface="Arial"/>
              </a:rPr>
              <a:t>Next Step</a:t>
            </a:r>
            <a:endParaRPr b="1" sz="1700">
              <a:latin typeface="Arial"/>
              <a:ea typeface="Arial"/>
              <a:cs typeface="Arial"/>
              <a:sym typeface="Arial"/>
            </a:endParaRPr>
          </a:p>
          <a:p>
            <a:pPr indent="-336550" lvl="0" marL="457200" rtl="0" algn="l">
              <a:lnSpc>
                <a:spcPct val="100000"/>
              </a:lnSpc>
              <a:spcBef>
                <a:spcPts val="0"/>
              </a:spcBef>
              <a:spcAft>
                <a:spcPts val="0"/>
              </a:spcAft>
              <a:buClr>
                <a:schemeClr val="dk1"/>
              </a:buClr>
              <a:buSzPts val="1700"/>
              <a:buChar char="•"/>
            </a:pPr>
            <a:r>
              <a:rPr lang="zh-CN" sz="1700">
                <a:latin typeface="Arial"/>
                <a:ea typeface="Arial"/>
                <a:cs typeface="Arial"/>
                <a:sym typeface="Arial"/>
              </a:rPr>
              <a:t>Improve accuracy scores and BT’s model</a:t>
            </a:r>
            <a:endParaRPr sz="1800">
              <a:latin typeface="Arial"/>
              <a:ea typeface="Arial"/>
              <a:cs typeface="Arial"/>
              <a:sym typeface="Arial"/>
            </a:endParaRPr>
          </a:p>
          <a:p>
            <a:pPr indent="0" lvl="0" marL="0" rtl="0" algn="l">
              <a:spcBef>
                <a:spcPts val="1200"/>
              </a:spcBef>
              <a:spcAft>
                <a:spcPts val="0"/>
              </a:spcAft>
              <a:buNone/>
            </a:pPr>
            <a:r>
              <a:t/>
            </a:r>
            <a:endParaRPr/>
          </a:p>
        </p:txBody>
      </p:sp>
      <p:sp>
        <p:nvSpPr>
          <p:cNvPr id="239" name="Google Shape;239;p38"/>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9"/>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Training</a:t>
            </a:r>
            <a:endParaRPr/>
          </a:p>
        </p:txBody>
      </p:sp>
      <p:sp>
        <p:nvSpPr>
          <p:cNvPr id="245" name="Google Shape;245;p39"/>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246" name="Google Shape;246;p39"/>
          <p:cNvSpPr txBox="1"/>
          <p:nvPr/>
        </p:nvSpPr>
        <p:spPr>
          <a:xfrm>
            <a:off x="301625" y="932500"/>
            <a:ext cx="2071800" cy="5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Entity Linking Training</a:t>
            </a:r>
            <a:endParaRPr/>
          </a:p>
        </p:txBody>
      </p:sp>
      <p:sp>
        <p:nvSpPr>
          <p:cNvPr id="247" name="Google Shape;247;p39"/>
          <p:cNvSpPr txBox="1"/>
          <p:nvPr/>
        </p:nvSpPr>
        <p:spPr>
          <a:xfrm>
            <a:off x="5385350" y="932500"/>
            <a:ext cx="2683500" cy="5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Entity Disambiguation Training</a:t>
            </a:r>
            <a:endParaRPr/>
          </a:p>
        </p:txBody>
      </p:sp>
      <p:pic>
        <p:nvPicPr>
          <p:cNvPr id="248" name="Google Shape;248;p39"/>
          <p:cNvPicPr preferRelativeResize="0"/>
          <p:nvPr/>
        </p:nvPicPr>
        <p:blipFill>
          <a:blip r:embed="rId3">
            <a:alphaModFix/>
          </a:blip>
          <a:stretch>
            <a:fillRect/>
          </a:stretch>
        </p:blipFill>
        <p:spPr>
          <a:xfrm>
            <a:off x="297425" y="1340775"/>
            <a:ext cx="3134643" cy="3279450"/>
          </a:xfrm>
          <a:prstGeom prst="rect">
            <a:avLst/>
          </a:prstGeom>
          <a:noFill/>
          <a:ln>
            <a:noFill/>
          </a:ln>
        </p:spPr>
      </p:pic>
      <p:pic>
        <p:nvPicPr>
          <p:cNvPr id="249" name="Google Shape;249;p39"/>
          <p:cNvPicPr preferRelativeResize="0"/>
          <p:nvPr/>
        </p:nvPicPr>
        <p:blipFill>
          <a:blip r:embed="rId4">
            <a:alphaModFix/>
          </a:blip>
          <a:stretch>
            <a:fillRect/>
          </a:stretch>
        </p:blipFill>
        <p:spPr>
          <a:xfrm>
            <a:off x="5385356" y="1340775"/>
            <a:ext cx="3118026" cy="3279450"/>
          </a:xfrm>
          <a:prstGeom prst="rect">
            <a:avLst/>
          </a:prstGeom>
          <a:noFill/>
          <a:ln>
            <a:noFill/>
          </a:ln>
        </p:spPr>
      </p:pic>
      <p:sp>
        <p:nvSpPr>
          <p:cNvPr id="250" name="Google Shape;250;p39"/>
          <p:cNvSpPr txBox="1"/>
          <p:nvPr/>
        </p:nvSpPr>
        <p:spPr>
          <a:xfrm>
            <a:off x="3288850" y="2378375"/>
            <a:ext cx="19533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t>     Model</a:t>
            </a:r>
            <a:endParaRPr sz="2400"/>
          </a:p>
          <a:p>
            <a:pPr indent="0" lvl="0" marL="0" rtl="0" algn="ctr">
              <a:spcBef>
                <a:spcPts val="0"/>
              </a:spcBef>
              <a:spcAft>
                <a:spcPts val="0"/>
              </a:spcAft>
              <a:buNone/>
            </a:pPr>
            <a:r>
              <a:rPr lang="zh-CN" sz="2400"/>
              <a:t>Performance</a:t>
            </a:r>
            <a:endParaRPr sz="2400"/>
          </a:p>
        </p:txBody>
      </p:sp>
      <p:sp>
        <p:nvSpPr>
          <p:cNvPr id="251" name="Google Shape;251;p39"/>
          <p:cNvSpPr txBox="1"/>
          <p:nvPr/>
        </p:nvSpPr>
        <p:spPr>
          <a:xfrm>
            <a:off x="7262150" y="1640700"/>
            <a:ext cx="677100" cy="2838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9"/>
          <p:cNvSpPr txBox="1"/>
          <p:nvPr/>
        </p:nvSpPr>
        <p:spPr>
          <a:xfrm>
            <a:off x="2156750" y="1640700"/>
            <a:ext cx="677100" cy="2838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Training/Testing AIDA</a:t>
            </a:r>
            <a:endParaRPr/>
          </a:p>
        </p:txBody>
      </p:sp>
      <p:sp>
        <p:nvSpPr>
          <p:cNvPr id="258" name="Google Shape;258;p40"/>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graphicFrame>
        <p:nvGraphicFramePr>
          <p:cNvPr id="259" name="Google Shape;259;p40"/>
          <p:cNvGraphicFramePr/>
          <p:nvPr/>
        </p:nvGraphicFramePr>
        <p:xfrm>
          <a:off x="561850" y="1323125"/>
          <a:ext cx="3000000" cy="3000000"/>
        </p:xfrm>
        <a:graphic>
          <a:graphicData uri="http://schemas.openxmlformats.org/drawingml/2006/table">
            <a:tbl>
              <a:tblPr>
                <a:noFill/>
                <a:tableStyleId>{D64535AA-1FC4-491E-BA34-2E44BB43ED0F}</a:tableStyleId>
              </a:tblPr>
              <a:tblGrid>
                <a:gridCol w="1578025"/>
                <a:gridCol w="1317575"/>
                <a:gridCol w="1447800"/>
                <a:gridCol w="1447800"/>
                <a:gridCol w="1447800"/>
              </a:tblGrid>
              <a:tr h="381000">
                <a:tc>
                  <a:txBody>
                    <a:bodyPr/>
                    <a:lstStyle/>
                    <a:p>
                      <a:pPr indent="0" lvl="0" marL="0" rtl="0" algn="l">
                        <a:spcBef>
                          <a:spcPts val="0"/>
                        </a:spcBef>
                        <a:spcAft>
                          <a:spcPts val="0"/>
                        </a:spcAft>
                        <a:buNone/>
                      </a:pPr>
                      <a:r>
                        <a:rPr b="1" lang="zh-CN"/>
                        <a:t>Entity Disambiguation</a:t>
                      </a:r>
                      <a:endParaRPr b="1"/>
                    </a:p>
                  </a:txBody>
                  <a:tcPr marT="91425" marB="91425" marR="91425" marL="91425"/>
                </a:tc>
                <a:tc>
                  <a:txBody>
                    <a:bodyPr/>
                    <a:lstStyle/>
                    <a:p>
                      <a:pPr indent="0" lvl="0" marL="0" rtl="0" algn="l">
                        <a:spcBef>
                          <a:spcPts val="0"/>
                        </a:spcBef>
                        <a:spcAft>
                          <a:spcPts val="0"/>
                        </a:spcAft>
                        <a:buNone/>
                      </a:pPr>
                      <a:r>
                        <a:rPr b="1" lang="zh-CN"/>
                        <a:t>Train Score</a:t>
                      </a:r>
                      <a:endParaRPr b="1"/>
                    </a:p>
                  </a:txBody>
                  <a:tcPr marT="91425" marB="91425" marR="91425" marL="91425"/>
                </a:tc>
                <a:tc>
                  <a:txBody>
                    <a:bodyPr/>
                    <a:lstStyle/>
                    <a:p>
                      <a:pPr indent="0" lvl="0" marL="0" rtl="0" algn="l">
                        <a:spcBef>
                          <a:spcPts val="0"/>
                        </a:spcBef>
                        <a:spcAft>
                          <a:spcPts val="0"/>
                        </a:spcAft>
                        <a:buNone/>
                      </a:pPr>
                      <a:r>
                        <a:rPr b="1" lang="zh-CN"/>
                        <a:t>Test Score</a:t>
                      </a:r>
                      <a:endParaRPr b="1"/>
                    </a:p>
                  </a:txBody>
                  <a:tcPr marT="91425" marB="91425" marR="91425" marL="91425"/>
                </a:tc>
                <a:tc>
                  <a:txBody>
                    <a:bodyPr/>
                    <a:lstStyle/>
                    <a:p>
                      <a:pPr indent="0" lvl="0" marL="0" rtl="0" algn="l">
                        <a:spcBef>
                          <a:spcPts val="0"/>
                        </a:spcBef>
                        <a:spcAft>
                          <a:spcPts val="0"/>
                        </a:spcAft>
                        <a:buNone/>
                      </a:pPr>
                      <a:r>
                        <a:rPr b="1" lang="zh-CN"/>
                        <a:t>Test Precision</a:t>
                      </a:r>
                      <a:endParaRPr b="1"/>
                    </a:p>
                  </a:txBody>
                  <a:tcPr marT="91425" marB="91425" marR="91425" marL="91425"/>
                </a:tc>
                <a:tc>
                  <a:txBody>
                    <a:bodyPr/>
                    <a:lstStyle/>
                    <a:p>
                      <a:pPr indent="0" lvl="0" marL="0" rtl="0" algn="l">
                        <a:spcBef>
                          <a:spcPts val="0"/>
                        </a:spcBef>
                        <a:spcAft>
                          <a:spcPts val="0"/>
                        </a:spcAft>
                        <a:buNone/>
                      </a:pPr>
                      <a:r>
                        <a:rPr b="1" lang="zh-CN"/>
                        <a:t>Test Recall</a:t>
                      </a:r>
                      <a:endParaRPr b="1"/>
                    </a:p>
                  </a:txBody>
                  <a:tcPr marT="91425" marB="91425" marR="91425" marL="91425"/>
                </a:tc>
              </a:tr>
              <a:tr h="381000">
                <a:tc>
                  <a:txBody>
                    <a:bodyPr/>
                    <a:lstStyle/>
                    <a:p>
                      <a:pPr indent="0" lvl="0" marL="0" rtl="0" algn="l">
                        <a:spcBef>
                          <a:spcPts val="0"/>
                        </a:spcBef>
                        <a:spcAft>
                          <a:spcPts val="0"/>
                        </a:spcAft>
                        <a:buNone/>
                      </a:pPr>
                      <a:r>
                        <a:rPr lang="zh-CN"/>
                        <a:t>Best Scores</a:t>
                      </a:r>
                      <a:endParaRPr/>
                    </a:p>
                  </a:txBody>
                  <a:tcPr marT="91425" marB="91425" marR="91425" marL="91425"/>
                </a:tc>
                <a:tc>
                  <a:txBody>
                    <a:bodyPr/>
                    <a:lstStyle/>
                    <a:p>
                      <a:pPr indent="0" lvl="0" marL="0" rtl="0" algn="l">
                        <a:spcBef>
                          <a:spcPts val="0"/>
                        </a:spcBef>
                        <a:spcAft>
                          <a:spcPts val="0"/>
                        </a:spcAft>
                        <a:buNone/>
                      </a:pPr>
                      <a:r>
                        <a:rPr lang="zh-CN"/>
                        <a:t>92.2%</a:t>
                      </a:r>
                      <a:endParaRPr/>
                    </a:p>
                  </a:txBody>
                  <a:tcPr marT="91425" marB="91425" marR="91425" marL="91425"/>
                </a:tc>
                <a:tc>
                  <a:txBody>
                    <a:bodyPr/>
                    <a:lstStyle/>
                    <a:p>
                      <a:pPr indent="0" lvl="0" marL="0" rtl="0" algn="l">
                        <a:spcBef>
                          <a:spcPts val="0"/>
                        </a:spcBef>
                        <a:spcAft>
                          <a:spcPts val="0"/>
                        </a:spcAft>
                        <a:buNone/>
                      </a:pPr>
                      <a:r>
                        <a:rPr lang="zh-CN"/>
                        <a:t>85.7%</a:t>
                      </a:r>
                      <a:endParaRPr/>
                    </a:p>
                  </a:txBody>
                  <a:tcPr marT="91425" marB="91425" marR="91425" marL="91425"/>
                </a:tc>
                <a:tc>
                  <a:txBody>
                    <a:bodyPr/>
                    <a:lstStyle/>
                    <a:p>
                      <a:pPr indent="0" lvl="0" marL="0" rtl="0" algn="l">
                        <a:spcBef>
                          <a:spcPts val="0"/>
                        </a:spcBef>
                        <a:spcAft>
                          <a:spcPts val="0"/>
                        </a:spcAft>
                        <a:buNone/>
                      </a:pPr>
                      <a:r>
                        <a:rPr lang="zh-CN"/>
                        <a:t>88.5%</a:t>
                      </a:r>
                      <a:endParaRPr/>
                    </a:p>
                  </a:txBody>
                  <a:tcPr marT="91425" marB="91425" marR="91425" marL="91425"/>
                </a:tc>
                <a:tc>
                  <a:txBody>
                    <a:bodyPr/>
                    <a:lstStyle/>
                    <a:p>
                      <a:pPr indent="0" lvl="0" marL="0" rtl="0" algn="l">
                        <a:spcBef>
                          <a:spcPts val="0"/>
                        </a:spcBef>
                        <a:spcAft>
                          <a:spcPts val="0"/>
                        </a:spcAft>
                        <a:buNone/>
                      </a:pPr>
                      <a:r>
                        <a:rPr lang="zh-CN"/>
                        <a:t>83%</a:t>
                      </a:r>
                      <a:endParaRPr/>
                    </a:p>
                  </a:txBody>
                  <a:tcPr marT="91425" marB="91425" marR="91425" marL="91425"/>
                </a:tc>
              </a:tr>
            </a:tbl>
          </a:graphicData>
        </a:graphic>
      </p:graphicFrame>
      <p:graphicFrame>
        <p:nvGraphicFramePr>
          <p:cNvPr id="260" name="Google Shape;260;p40"/>
          <p:cNvGraphicFramePr/>
          <p:nvPr/>
        </p:nvGraphicFramePr>
        <p:xfrm>
          <a:off x="561850" y="2928125"/>
          <a:ext cx="3000000" cy="3000000"/>
        </p:xfrm>
        <a:graphic>
          <a:graphicData uri="http://schemas.openxmlformats.org/drawingml/2006/table">
            <a:tbl>
              <a:tblPr>
                <a:noFill/>
                <a:tableStyleId>{D64535AA-1FC4-491E-BA34-2E44BB43ED0F}</a:tableStyleId>
              </a:tblPr>
              <a:tblGrid>
                <a:gridCol w="1578025"/>
                <a:gridCol w="1317575"/>
                <a:gridCol w="1447800"/>
                <a:gridCol w="1447800"/>
                <a:gridCol w="1447800"/>
              </a:tblGrid>
              <a:tr h="381000">
                <a:tc>
                  <a:txBody>
                    <a:bodyPr/>
                    <a:lstStyle/>
                    <a:p>
                      <a:pPr indent="0" lvl="0" marL="0" rtl="0" algn="l">
                        <a:spcBef>
                          <a:spcPts val="0"/>
                        </a:spcBef>
                        <a:spcAft>
                          <a:spcPts val="0"/>
                        </a:spcAft>
                        <a:buNone/>
                      </a:pPr>
                      <a:r>
                        <a:rPr b="1" lang="zh-CN"/>
                        <a:t>Entity Linking</a:t>
                      </a:r>
                      <a:endParaRPr b="1"/>
                    </a:p>
                  </a:txBody>
                  <a:tcPr marT="91425" marB="91425" marR="91425" marL="91425"/>
                </a:tc>
                <a:tc>
                  <a:txBody>
                    <a:bodyPr/>
                    <a:lstStyle/>
                    <a:p>
                      <a:pPr indent="0" lvl="0" marL="0" rtl="0" algn="l">
                        <a:spcBef>
                          <a:spcPts val="0"/>
                        </a:spcBef>
                        <a:spcAft>
                          <a:spcPts val="0"/>
                        </a:spcAft>
                        <a:buNone/>
                      </a:pPr>
                      <a:r>
                        <a:rPr b="1" lang="zh-CN"/>
                        <a:t>Train Score</a:t>
                      </a:r>
                      <a:endParaRPr b="1"/>
                    </a:p>
                  </a:txBody>
                  <a:tcPr marT="91425" marB="91425" marR="91425" marL="91425"/>
                </a:tc>
                <a:tc>
                  <a:txBody>
                    <a:bodyPr/>
                    <a:lstStyle/>
                    <a:p>
                      <a:pPr indent="0" lvl="0" marL="0" rtl="0" algn="l">
                        <a:spcBef>
                          <a:spcPts val="0"/>
                        </a:spcBef>
                        <a:spcAft>
                          <a:spcPts val="0"/>
                        </a:spcAft>
                        <a:buNone/>
                      </a:pPr>
                      <a:r>
                        <a:rPr b="1" lang="zh-CN"/>
                        <a:t>Test Score</a:t>
                      </a:r>
                      <a:endParaRPr b="1"/>
                    </a:p>
                  </a:txBody>
                  <a:tcPr marT="91425" marB="91425" marR="91425" marL="91425"/>
                </a:tc>
                <a:tc>
                  <a:txBody>
                    <a:bodyPr/>
                    <a:lstStyle/>
                    <a:p>
                      <a:pPr indent="0" lvl="0" marL="0" rtl="0" algn="l">
                        <a:spcBef>
                          <a:spcPts val="0"/>
                        </a:spcBef>
                        <a:spcAft>
                          <a:spcPts val="0"/>
                        </a:spcAft>
                        <a:buNone/>
                      </a:pPr>
                      <a:r>
                        <a:rPr b="1" lang="zh-CN"/>
                        <a:t>Test Precision</a:t>
                      </a:r>
                      <a:endParaRPr b="1"/>
                    </a:p>
                  </a:txBody>
                  <a:tcPr marT="91425" marB="91425" marR="91425" marL="91425"/>
                </a:tc>
                <a:tc>
                  <a:txBody>
                    <a:bodyPr/>
                    <a:lstStyle/>
                    <a:p>
                      <a:pPr indent="0" lvl="0" marL="0" rtl="0" algn="l">
                        <a:spcBef>
                          <a:spcPts val="0"/>
                        </a:spcBef>
                        <a:spcAft>
                          <a:spcPts val="0"/>
                        </a:spcAft>
                        <a:buNone/>
                      </a:pPr>
                      <a:r>
                        <a:rPr b="1" lang="zh-CN"/>
                        <a:t>Test Recall</a:t>
                      </a:r>
                      <a:endParaRPr b="1"/>
                    </a:p>
                  </a:txBody>
                  <a:tcPr marT="91425" marB="91425" marR="91425" marL="91425"/>
                </a:tc>
              </a:tr>
              <a:tr h="381000">
                <a:tc>
                  <a:txBody>
                    <a:bodyPr/>
                    <a:lstStyle/>
                    <a:p>
                      <a:pPr indent="0" lvl="0" marL="0" rtl="0" algn="l">
                        <a:spcBef>
                          <a:spcPts val="0"/>
                        </a:spcBef>
                        <a:spcAft>
                          <a:spcPts val="0"/>
                        </a:spcAft>
                        <a:buNone/>
                      </a:pPr>
                      <a:r>
                        <a:rPr lang="zh-CN"/>
                        <a:t>Best Scores</a:t>
                      </a:r>
                      <a:endParaRPr/>
                    </a:p>
                  </a:txBody>
                  <a:tcPr marT="91425" marB="91425" marR="91425" marL="91425"/>
                </a:tc>
                <a:tc>
                  <a:txBody>
                    <a:bodyPr/>
                    <a:lstStyle/>
                    <a:p>
                      <a:pPr indent="0" lvl="0" marL="0" rtl="0" algn="l">
                        <a:spcBef>
                          <a:spcPts val="0"/>
                        </a:spcBef>
                        <a:spcAft>
                          <a:spcPts val="0"/>
                        </a:spcAft>
                        <a:buNone/>
                      </a:pPr>
                      <a:r>
                        <a:rPr lang="zh-CN"/>
                        <a:t>62.9%</a:t>
                      </a:r>
                      <a:endParaRPr/>
                    </a:p>
                  </a:txBody>
                  <a:tcPr marT="91425" marB="91425" marR="91425" marL="91425"/>
                </a:tc>
                <a:tc>
                  <a:txBody>
                    <a:bodyPr/>
                    <a:lstStyle/>
                    <a:p>
                      <a:pPr indent="0" lvl="0" marL="0" rtl="0" algn="l">
                        <a:spcBef>
                          <a:spcPts val="0"/>
                        </a:spcBef>
                        <a:spcAft>
                          <a:spcPts val="0"/>
                        </a:spcAft>
                        <a:buNone/>
                      </a:pPr>
                      <a:r>
                        <a:rPr lang="zh-CN"/>
                        <a:t>56.8%</a:t>
                      </a:r>
                      <a:endParaRPr/>
                    </a:p>
                  </a:txBody>
                  <a:tcPr marT="91425" marB="91425" marR="91425" marL="91425"/>
                </a:tc>
                <a:tc>
                  <a:txBody>
                    <a:bodyPr/>
                    <a:lstStyle/>
                    <a:p>
                      <a:pPr indent="0" lvl="0" marL="0" rtl="0" algn="l">
                        <a:spcBef>
                          <a:spcPts val="0"/>
                        </a:spcBef>
                        <a:spcAft>
                          <a:spcPts val="0"/>
                        </a:spcAft>
                        <a:buNone/>
                      </a:pPr>
                      <a:r>
                        <a:rPr lang="zh-CN"/>
                        <a:t>57.5%</a:t>
                      </a:r>
                      <a:endParaRPr/>
                    </a:p>
                  </a:txBody>
                  <a:tcPr marT="91425" marB="91425" marR="91425" marL="91425"/>
                </a:tc>
                <a:tc>
                  <a:txBody>
                    <a:bodyPr/>
                    <a:lstStyle/>
                    <a:p>
                      <a:pPr indent="0" lvl="0" marL="0" rtl="0" algn="l">
                        <a:spcBef>
                          <a:spcPts val="0"/>
                        </a:spcBef>
                        <a:spcAft>
                          <a:spcPts val="0"/>
                        </a:spcAft>
                        <a:buNone/>
                      </a:pPr>
                      <a:r>
                        <a:rPr lang="zh-CN"/>
                        <a:t>56.1%</a:t>
                      </a:r>
                      <a:endParaRPr/>
                    </a:p>
                  </a:txBody>
                  <a:tcPr marT="91425" marB="91425" marR="91425" marL="91425"/>
                </a:tc>
              </a:tr>
              <a:tr h="381000">
                <a:tc>
                  <a:txBody>
                    <a:bodyPr/>
                    <a:lstStyle/>
                    <a:p>
                      <a:pPr indent="0" lvl="0" marL="0" rtl="0" algn="l">
                        <a:spcBef>
                          <a:spcPts val="0"/>
                        </a:spcBef>
                        <a:spcAft>
                          <a:spcPts val="0"/>
                        </a:spcAft>
                        <a:buNone/>
                      </a:pPr>
                      <a:r>
                        <a:rPr b="1" lang="zh-CN"/>
                        <a:t>Using all Spans</a:t>
                      </a:r>
                      <a:endParaRPr b="1"/>
                    </a:p>
                    <a:p>
                      <a:pPr indent="0" lvl="0" marL="0" rtl="0" algn="l">
                        <a:spcBef>
                          <a:spcPts val="0"/>
                        </a:spcBef>
                        <a:spcAft>
                          <a:spcPts val="0"/>
                        </a:spcAft>
                        <a:buNone/>
                      </a:pPr>
                      <a:r>
                        <a:rPr lang="zh-CN"/>
                        <a:t>Best Score</a:t>
                      </a:r>
                      <a:endParaRPr/>
                    </a:p>
                  </a:txBody>
                  <a:tcPr marT="91425" marB="91425" marR="91425" marL="91425"/>
                </a:tc>
                <a:tc>
                  <a:txBody>
                    <a:bodyPr/>
                    <a:lstStyle/>
                    <a:p>
                      <a:pPr indent="0" lvl="0" marL="0" rtl="0" algn="l">
                        <a:spcBef>
                          <a:spcPts val="0"/>
                        </a:spcBef>
                        <a:spcAft>
                          <a:spcPts val="0"/>
                        </a:spcAft>
                        <a:buNone/>
                      </a:pPr>
                      <a:r>
                        <a:rPr lang="zh-CN"/>
                        <a:t>89.1%</a:t>
                      </a:r>
                      <a:endParaRPr/>
                    </a:p>
                  </a:txBody>
                  <a:tcPr marT="91425" marB="91425" marR="91425" marL="91425"/>
                </a:tc>
                <a:tc>
                  <a:txBody>
                    <a:bodyPr/>
                    <a:lstStyle/>
                    <a:p>
                      <a:pPr indent="0" lvl="0" marL="0" rtl="0" algn="l">
                        <a:spcBef>
                          <a:spcPts val="0"/>
                        </a:spcBef>
                        <a:spcAft>
                          <a:spcPts val="0"/>
                        </a:spcAft>
                        <a:buNone/>
                      </a:pPr>
                      <a:r>
                        <a:rPr lang="zh-CN"/>
                        <a:t>80.1%</a:t>
                      </a:r>
                      <a:endParaRPr/>
                    </a:p>
                  </a:txBody>
                  <a:tcPr marT="91425" marB="91425" marR="91425" marL="91425"/>
                </a:tc>
                <a:tc>
                  <a:txBody>
                    <a:bodyPr/>
                    <a:lstStyle/>
                    <a:p>
                      <a:pPr indent="0" lvl="0" marL="0" rtl="0" algn="l">
                        <a:spcBef>
                          <a:spcPts val="0"/>
                        </a:spcBef>
                        <a:spcAft>
                          <a:spcPts val="0"/>
                        </a:spcAft>
                        <a:buNone/>
                      </a:pPr>
                      <a:r>
                        <a:rPr lang="zh-CN"/>
                        <a:t>83.5%</a:t>
                      </a:r>
                      <a:endParaRPr/>
                    </a:p>
                  </a:txBody>
                  <a:tcPr marT="91425" marB="91425" marR="91425" marL="91425"/>
                </a:tc>
                <a:tc>
                  <a:txBody>
                    <a:bodyPr/>
                    <a:lstStyle/>
                    <a:p>
                      <a:pPr indent="0" lvl="0" marL="0" rtl="0" algn="l">
                        <a:spcBef>
                          <a:spcPts val="0"/>
                        </a:spcBef>
                        <a:spcAft>
                          <a:spcPts val="0"/>
                        </a:spcAft>
                        <a:buNone/>
                      </a:pPr>
                      <a:r>
                        <a:rPr lang="zh-CN"/>
                        <a:t>76.9%</a:t>
                      </a:r>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1"/>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BT data processing</a:t>
            </a:r>
            <a:endParaRPr/>
          </a:p>
        </p:txBody>
      </p:sp>
      <p:sp>
        <p:nvSpPr>
          <p:cNvPr id="266" name="Google Shape;266;p41"/>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pic>
        <p:nvPicPr>
          <p:cNvPr id="267" name="Google Shape;267;p41"/>
          <p:cNvPicPr preferRelativeResize="0"/>
          <p:nvPr/>
        </p:nvPicPr>
        <p:blipFill>
          <a:blip r:embed="rId3">
            <a:alphaModFix/>
          </a:blip>
          <a:stretch>
            <a:fillRect/>
          </a:stretch>
        </p:blipFill>
        <p:spPr>
          <a:xfrm>
            <a:off x="297425" y="1633225"/>
            <a:ext cx="6614601" cy="2524150"/>
          </a:xfrm>
          <a:prstGeom prst="rect">
            <a:avLst/>
          </a:prstGeom>
          <a:noFill/>
          <a:ln>
            <a:noFill/>
          </a:ln>
        </p:spPr>
      </p:pic>
      <p:pic>
        <p:nvPicPr>
          <p:cNvPr id="268" name="Google Shape;268;p41"/>
          <p:cNvPicPr preferRelativeResize="0"/>
          <p:nvPr/>
        </p:nvPicPr>
        <p:blipFill>
          <a:blip r:embed="rId4">
            <a:alphaModFix/>
          </a:blip>
          <a:stretch>
            <a:fillRect/>
          </a:stretch>
        </p:blipFill>
        <p:spPr>
          <a:xfrm>
            <a:off x="7662050" y="1633224"/>
            <a:ext cx="1004564" cy="3062300"/>
          </a:xfrm>
          <a:prstGeom prst="rect">
            <a:avLst/>
          </a:prstGeom>
          <a:noFill/>
          <a:ln>
            <a:noFill/>
          </a:ln>
        </p:spPr>
      </p:pic>
      <p:sp>
        <p:nvSpPr>
          <p:cNvPr id="269" name="Google Shape;269;p41"/>
          <p:cNvSpPr txBox="1"/>
          <p:nvPr/>
        </p:nvSpPr>
        <p:spPr>
          <a:xfrm>
            <a:off x="306925" y="1125425"/>
            <a:ext cx="41691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a:t>AIDA Dataset Processing</a:t>
            </a:r>
            <a:endParaRPr b="1"/>
          </a:p>
        </p:txBody>
      </p:sp>
      <p:sp>
        <p:nvSpPr>
          <p:cNvPr id="270" name="Google Shape;270;p41"/>
          <p:cNvSpPr txBox="1"/>
          <p:nvPr/>
        </p:nvSpPr>
        <p:spPr>
          <a:xfrm>
            <a:off x="6912025" y="1125425"/>
            <a:ext cx="20502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a:t>Wikipedia Processing</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zh-CN"/>
              <a:t>BT data processing</a:t>
            </a:r>
            <a:endParaRPr/>
          </a:p>
        </p:txBody>
      </p:sp>
      <p:sp>
        <p:nvSpPr>
          <p:cNvPr id="276" name="Google Shape;276;p42"/>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pic>
        <p:nvPicPr>
          <p:cNvPr id="277" name="Google Shape;277;p42"/>
          <p:cNvPicPr preferRelativeResize="0"/>
          <p:nvPr/>
        </p:nvPicPr>
        <p:blipFill rotWithShape="1">
          <a:blip r:embed="rId3">
            <a:alphaModFix/>
          </a:blip>
          <a:srcRect b="0" l="0" r="51543" t="0"/>
          <a:stretch/>
        </p:blipFill>
        <p:spPr>
          <a:xfrm>
            <a:off x="6755950" y="1049925"/>
            <a:ext cx="1471050" cy="3802049"/>
          </a:xfrm>
          <a:prstGeom prst="rect">
            <a:avLst/>
          </a:prstGeom>
          <a:noFill/>
          <a:ln>
            <a:noFill/>
          </a:ln>
        </p:spPr>
      </p:pic>
      <p:pic>
        <p:nvPicPr>
          <p:cNvPr id="278" name="Google Shape;278;p42"/>
          <p:cNvPicPr preferRelativeResize="0"/>
          <p:nvPr/>
        </p:nvPicPr>
        <p:blipFill>
          <a:blip r:embed="rId4">
            <a:alphaModFix/>
          </a:blip>
          <a:stretch>
            <a:fillRect/>
          </a:stretch>
        </p:blipFill>
        <p:spPr>
          <a:xfrm>
            <a:off x="457200" y="1118770"/>
            <a:ext cx="5051850" cy="30311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3"/>
          <p:cNvSpPr txBox="1"/>
          <p:nvPr/>
        </p:nvSpPr>
        <p:spPr>
          <a:xfrm>
            <a:off x="1110100" y="1870000"/>
            <a:ext cx="6752700" cy="1119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4800">
                <a:solidFill>
                  <a:schemeClr val="lt1"/>
                </a:solidFill>
                <a:latin typeface="Verdana"/>
                <a:ea typeface="Verdana"/>
                <a:cs typeface="Verdana"/>
                <a:sym typeface="Verdana"/>
              </a:rPr>
              <a:t>DeepType</a:t>
            </a:r>
            <a:r>
              <a:rPr lang="zh-CN" sz="4800">
                <a:solidFill>
                  <a:schemeClr val="lt1"/>
                </a:solidFill>
                <a:latin typeface="Verdana"/>
                <a:ea typeface="Verdana"/>
                <a:cs typeface="Verdana"/>
                <a:sym typeface="Verdana"/>
              </a:rPr>
              <a:t> Model</a:t>
            </a:r>
            <a:endParaRPr/>
          </a:p>
        </p:txBody>
      </p:sp>
      <p:sp>
        <p:nvSpPr>
          <p:cNvPr id="284" name="Google Shape;284;p43"/>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
        <p:nvSpPr>
          <p:cNvPr id="285" name="Google Shape;285;p43"/>
          <p:cNvSpPr txBox="1"/>
          <p:nvPr>
            <p:ph idx="12" type="sldNum"/>
          </p:nvPr>
        </p:nvSpPr>
        <p:spPr>
          <a:xfrm>
            <a:off x="1" y="4790748"/>
            <a:ext cx="457200" cy="295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6"/>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Project Team Introduction</a:t>
            </a:r>
            <a:endParaRPr/>
          </a:p>
        </p:txBody>
      </p:sp>
      <p:pic>
        <p:nvPicPr>
          <p:cNvPr id="131" name="Google Shape;131;p26"/>
          <p:cNvPicPr preferRelativeResize="0"/>
          <p:nvPr/>
        </p:nvPicPr>
        <p:blipFill>
          <a:blip r:embed="rId3">
            <a:alphaModFix/>
          </a:blip>
          <a:stretch>
            <a:fillRect/>
          </a:stretch>
        </p:blipFill>
        <p:spPr>
          <a:xfrm>
            <a:off x="1009650" y="2247900"/>
            <a:ext cx="1028700" cy="1266825"/>
          </a:xfrm>
          <a:prstGeom prst="rect">
            <a:avLst/>
          </a:prstGeom>
          <a:noFill/>
          <a:ln>
            <a:noFill/>
          </a:ln>
        </p:spPr>
      </p:pic>
      <p:pic>
        <p:nvPicPr>
          <p:cNvPr id="132" name="Google Shape;132;p26"/>
          <p:cNvPicPr preferRelativeResize="0"/>
          <p:nvPr/>
        </p:nvPicPr>
        <p:blipFill rotWithShape="1">
          <a:blip r:embed="rId4">
            <a:alphaModFix/>
          </a:blip>
          <a:srcRect b="4961" l="0" r="0" t="0"/>
          <a:stretch/>
        </p:blipFill>
        <p:spPr>
          <a:xfrm>
            <a:off x="2205625" y="2238829"/>
            <a:ext cx="1133475" cy="1266825"/>
          </a:xfrm>
          <a:prstGeom prst="rect">
            <a:avLst/>
          </a:prstGeom>
          <a:noFill/>
          <a:ln>
            <a:noFill/>
          </a:ln>
        </p:spPr>
      </p:pic>
      <p:pic>
        <p:nvPicPr>
          <p:cNvPr id="133" name="Google Shape;133;p26"/>
          <p:cNvPicPr preferRelativeResize="0"/>
          <p:nvPr/>
        </p:nvPicPr>
        <p:blipFill>
          <a:blip r:embed="rId5">
            <a:alphaModFix/>
          </a:blip>
          <a:stretch>
            <a:fillRect/>
          </a:stretch>
        </p:blipFill>
        <p:spPr>
          <a:xfrm>
            <a:off x="3473341" y="2231000"/>
            <a:ext cx="1114425" cy="1285875"/>
          </a:xfrm>
          <a:prstGeom prst="rect">
            <a:avLst/>
          </a:prstGeom>
          <a:noFill/>
          <a:ln>
            <a:noFill/>
          </a:ln>
        </p:spPr>
      </p:pic>
      <p:pic>
        <p:nvPicPr>
          <p:cNvPr id="134" name="Google Shape;134;p26"/>
          <p:cNvPicPr preferRelativeResize="0"/>
          <p:nvPr/>
        </p:nvPicPr>
        <p:blipFill>
          <a:blip r:embed="rId6">
            <a:alphaModFix/>
          </a:blip>
          <a:stretch>
            <a:fillRect/>
          </a:stretch>
        </p:blipFill>
        <p:spPr>
          <a:xfrm>
            <a:off x="4754550" y="2262329"/>
            <a:ext cx="1114425" cy="1266825"/>
          </a:xfrm>
          <a:prstGeom prst="rect">
            <a:avLst/>
          </a:prstGeom>
          <a:noFill/>
          <a:ln>
            <a:noFill/>
          </a:ln>
        </p:spPr>
      </p:pic>
      <p:pic>
        <p:nvPicPr>
          <p:cNvPr id="135" name="Google Shape;135;p26"/>
          <p:cNvPicPr preferRelativeResize="0"/>
          <p:nvPr/>
        </p:nvPicPr>
        <p:blipFill>
          <a:blip r:embed="rId7">
            <a:alphaModFix/>
          </a:blip>
          <a:stretch>
            <a:fillRect/>
          </a:stretch>
        </p:blipFill>
        <p:spPr>
          <a:xfrm>
            <a:off x="6065862" y="2236515"/>
            <a:ext cx="1028700" cy="1266825"/>
          </a:xfrm>
          <a:prstGeom prst="rect">
            <a:avLst/>
          </a:prstGeom>
          <a:noFill/>
          <a:ln>
            <a:noFill/>
          </a:ln>
        </p:spPr>
      </p:pic>
      <p:pic>
        <p:nvPicPr>
          <p:cNvPr id="136" name="Google Shape;136;p26"/>
          <p:cNvPicPr preferRelativeResize="0"/>
          <p:nvPr/>
        </p:nvPicPr>
        <p:blipFill>
          <a:blip r:embed="rId8">
            <a:alphaModFix/>
          </a:blip>
          <a:stretch>
            <a:fillRect/>
          </a:stretch>
        </p:blipFill>
        <p:spPr>
          <a:xfrm>
            <a:off x="7233271" y="2234254"/>
            <a:ext cx="962025" cy="1285875"/>
          </a:xfrm>
          <a:prstGeom prst="rect">
            <a:avLst/>
          </a:prstGeom>
          <a:noFill/>
          <a:ln>
            <a:noFill/>
          </a:ln>
        </p:spPr>
      </p:pic>
      <p:graphicFrame>
        <p:nvGraphicFramePr>
          <p:cNvPr id="137" name="Google Shape;137;p26"/>
          <p:cNvGraphicFramePr/>
          <p:nvPr/>
        </p:nvGraphicFramePr>
        <p:xfrm>
          <a:off x="914400" y="2185800"/>
          <a:ext cx="3000000" cy="3000000"/>
        </p:xfrm>
        <a:graphic>
          <a:graphicData uri="http://schemas.openxmlformats.org/drawingml/2006/table">
            <a:tbl>
              <a:tblPr>
                <a:noFill/>
                <a:tableStyleId>{19831F7A-1120-4D8A-8D5E-0C0214A124A4}</a:tableStyleId>
              </a:tblPr>
              <a:tblGrid>
                <a:gridCol w="1209675"/>
                <a:gridCol w="1285875"/>
                <a:gridCol w="1247775"/>
                <a:gridCol w="1314450"/>
                <a:gridCol w="1190625"/>
                <a:gridCol w="1095375"/>
              </a:tblGrid>
              <a:tr h="1382150">
                <a:tc>
                  <a:txBody>
                    <a:bodyPr/>
                    <a:lstStyle/>
                    <a:p>
                      <a:pPr indent="0" lvl="0" marL="0" rtl="0" algn="ctr">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ctr">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b="1"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t/>
                      </a:r>
                      <a:endParaRPr b="1"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t/>
                      </a:r>
                      <a:endParaRPr b="1"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t/>
                      </a:r>
                      <a:endParaRPr b="1" sz="1200">
                        <a:highlight>
                          <a:srgbClr val="FFFFFF"/>
                        </a:highlight>
                        <a:latin typeface="Times New Roman"/>
                        <a:ea typeface="Times New Roman"/>
                        <a:cs typeface="Times New Roman"/>
                        <a:sym typeface="Times New Roman"/>
                      </a:endParaRPr>
                    </a:p>
                  </a:txBody>
                  <a:tcPr marT="63500" marB="63500" marR="63500" marL="63500"/>
                </a:tc>
              </a:tr>
              <a:tr h="1203350">
                <a:tc>
                  <a:txBody>
                    <a:bodyPr/>
                    <a:lstStyle/>
                    <a:p>
                      <a:pPr indent="0" lvl="0" marL="0" rtl="0" algn="l">
                        <a:spcBef>
                          <a:spcPts val="0"/>
                        </a:spcBef>
                        <a:spcAft>
                          <a:spcPts val="0"/>
                        </a:spcAft>
                        <a:buNone/>
                      </a:pPr>
                      <a:r>
                        <a:rPr b="1" lang="zh-CN" sz="1200">
                          <a:highlight>
                            <a:srgbClr val="FFFFFF"/>
                          </a:highlight>
                          <a:latin typeface="Times New Roman"/>
                          <a:ea typeface="Times New Roman"/>
                          <a:cs typeface="Times New Roman"/>
                          <a:sym typeface="Times New Roman"/>
                        </a:rPr>
                        <a:t>Vandana Anand</a:t>
                      </a:r>
                      <a:endParaRPr b="1"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zh-CN" sz="1200" u="sng">
                          <a:solidFill>
                            <a:srgbClr val="1155CC"/>
                          </a:solidFill>
                          <a:highlight>
                            <a:srgbClr val="FFFFFF"/>
                          </a:highlight>
                          <a:latin typeface="Times New Roman"/>
                          <a:ea typeface="Times New Roman"/>
                          <a:cs typeface="Times New Roman"/>
                          <a:sym typeface="Times New Roman"/>
                          <a:hlinkClick r:id="rId9">
                            <a:extLst>
                              <a:ext uri="{A12FA001-AC4F-418D-AE19-62706E023703}">
                                <ahyp:hlinkClr val="tx"/>
                              </a:ext>
                            </a:extLst>
                          </a:hlinkClick>
                        </a:rPr>
                        <a:t>vanand@wpi.edu</a:t>
                      </a:r>
                      <a:endParaRPr b="1"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zh-CN" sz="1200">
                          <a:highlight>
                            <a:srgbClr val="FFFFFF"/>
                          </a:highlight>
                          <a:latin typeface="Times New Roman"/>
                          <a:ea typeface="Times New Roman"/>
                          <a:cs typeface="Times New Roman"/>
                          <a:sym typeface="Times New Roman"/>
                        </a:rPr>
                        <a:t>978-427-5212</a:t>
                      </a:r>
                      <a:endParaRPr b="1"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zh-CN" sz="1200">
                          <a:highlight>
                            <a:srgbClr val="FFFFFF"/>
                          </a:highlight>
                          <a:latin typeface="Times New Roman"/>
                          <a:ea typeface="Times New Roman"/>
                          <a:cs typeface="Times New Roman"/>
                          <a:sym typeface="Times New Roman"/>
                        </a:rPr>
                        <a:t>Kratika Agrawal</a:t>
                      </a:r>
                      <a:br>
                        <a:rPr b="1" lang="zh-CN" sz="1200">
                          <a:highlight>
                            <a:srgbClr val="FFFFFF"/>
                          </a:highlight>
                          <a:latin typeface="Times New Roman"/>
                          <a:ea typeface="Times New Roman"/>
                          <a:cs typeface="Times New Roman"/>
                          <a:sym typeface="Times New Roman"/>
                        </a:rPr>
                      </a:br>
                      <a:r>
                        <a:rPr b="1" lang="zh-CN" sz="1200" u="sng">
                          <a:solidFill>
                            <a:srgbClr val="1155CC"/>
                          </a:solidFill>
                          <a:highlight>
                            <a:srgbClr val="FFFFFF"/>
                          </a:highlight>
                          <a:latin typeface="Times New Roman"/>
                          <a:ea typeface="Times New Roman"/>
                          <a:cs typeface="Times New Roman"/>
                          <a:sym typeface="Times New Roman"/>
                          <a:hlinkClick r:id="rId10">
                            <a:extLst>
                              <a:ext uri="{A12FA001-AC4F-418D-AE19-62706E023703}">
                                <ahyp:hlinkClr val="tx"/>
                              </a:ext>
                            </a:extLst>
                          </a:hlinkClick>
                        </a:rPr>
                        <a:t>kagrawal@wpi.edu</a:t>
                      </a:r>
                      <a:br>
                        <a:rPr b="1" lang="zh-CN" sz="1200">
                          <a:highlight>
                            <a:srgbClr val="FFFFFF"/>
                          </a:highlight>
                          <a:latin typeface="Times New Roman"/>
                          <a:ea typeface="Times New Roman"/>
                          <a:cs typeface="Times New Roman"/>
                          <a:sym typeface="Times New Roman"/>
                        </a:rPr>
                      </a:br>
                      <a:r>
                        <a:rPr b="1" lang="zh-CN" sz="1200">
                          <a:highlight>
                            <a:srgbClr val="FFFFFF"/>
                          </a:highlight>
                          <a:latin typeface="Times New Roman"/>
                          <a:ea typeface="Times New Roman"/>
                          <a:cs typeface="Times New Roman"/>
                          <a:sym typeface="Times New Roman"/>
                        </a:rPr>
                        <a:t>774-701-9288</a:t>
                      </a:r>
                      <a:endParaRPr b="1"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zh-CN" sz="1200">
                          <a:highlight>
                            <a:srgbClr val="FFFFFF"/>
                          </a:highlight>
                          <a:latin typeface="Times New Roman"/>
                          <a:ea typeface="Times New Roman"/>
                          <a:cs typeface="Times New Roman"/>
                          <a:sym typeface="Times New Roman"/>
                        </a:rPr>
                        <a:t>Jing Yu</a:t>
                      </a:r>
                      <a:endParaRPr b="1"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zh-CN" sz="1200" u="sng">
                          <a:solidFill>
                            <a:srgbClr val="1155CC"/>
                          </a:solidFill>
                          <a:highlight>
                            <a:srgbClr val="FFFFFF"/>
                          </a:highlight>
                          <a:latin typeface="Times New Roman"/>
                          <a:ea typeface="Times New Roman"/>
                          <a:cs typeface="Times New Roman"/>
                          <a:sym typeface="Times New Roman"/>
                          <a:hlinkClick r:id="rId11">
                            <a:extLst>
                              <a:ext uri="{A12FA001-AC4F-418D-AE19-62706E023703}">
                                <ahyp:hlinkClr val="tx"/>
                              </a:ext>
                            </a:extLst>
                          </a:hlinkClick>
                        </a:rPr>
                        <a:t>jyu5@wpi.edu</a:t>
                      </a:r>
                      <a:endParaRPr b="1"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zh-CN" sz="1200">
                          <a:highlight>
                            <a:srgbClr val="FFFFFF"/>
                          </a:highlight>
                          <a:latin typeface="Times New Roman"/>
                          <a:ea typeface="Times New Roman"/>
                          <a:cs typeface="Times New Roman"/>
                          <a:sym typeface="Times New Roman"/>
                        </a:rPr>
                        <a:t>608-886-8578</a:t>
                      </a:r>
                      <a:endParaRPr b="1"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zh-CN" sz="1200">
                          <a:highlight>
                            <a:srgbClr val="FFFFFF"/>
                          </a:highlight>
                          <a:latin typeface="Times New Roman"/>
                          <a:ea typeface="Times New Roman"/>
                          <a:cs typeface="Times New Roman"/>
                          <a:sym typeface="Times New Roman"/>
                        </a:rPr>
                        <a:t>Soumya Joshi</a:t>
                      </a:r>
                      <a:endParaRPr b="1"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zh-CN" sz="1200" u="sng">
                          <a:solidFill>
                            <a:srgbClr val="1155CC"/>
                          </a:solidFill>
                          <a:highlight>
                            <a:srgbClr val="FFFFFF"/>
                          </a:highlight>
                          <a:latin typeface="Times New Roman"/>
                          <a:ea typeface="Times New Roman"/>
                          <a:cs typeface="Times New Roman"/>
                          <a:sym typeface="Times New Roman"/>
                          <a:hlinkClick r:id="rId12">
                            <a:extLst>
                              <a:ext uri="{A12FA001-AC4F-418D-AE19-62706E023703}">
                                <ahyp:hlinkClr val="tx"/>
                              </a:ext>
                            </a:extLst>
                          </a:hlinkClick>
                        </a:rPr>
                        <a:t>sjoshi2@wpi.edu</a:t>
                      </a:r>
                      <a:endParaRPr b="1"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zh-CN" sz="1200">
                          <a:highlight>
                            <a:srgbClr val="FFFFFF"/>
                          </a:highlight>
                          <a:latin typeface="Times New Roman"/>
                          <a:ea typeface="Times New Roman"/>
                          <a:cs typeface="Times New Roman"/>
                          <a:sym typeface="Times New Roman"/>
                        </a:rPr>
                        <a:t>508-615-8354</a:t>
                      </a:r>
                      <a:endParaRPr b="1"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zh-CN" sz="1200">
                          <a:highlight>
                            <a:srgbClr val="FFFFFF"/>
                          </a:highlight>
                          <a:latin typeface="Times New Roman"/>
                          <a:ea typeface="Times New Roman"/>
                          <a:cs typeface="Times New Roman"/>
                          <a:sym typeface="Times New Roman"/>
                        </a:rPr>
                        <a:t>Min Huang</a:t>
                      </a:r>
                      <a:endParaRPr b="1"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zh-CN" sz="1200" u="sng">
                          <a:solidFill>
                            <a:srgbClr val="1155CC"/>
                          </a:solidFill>
                          <a:highlight>
                            <a:srgbClr val="FFFFFF"/>
                          </a:highlight>
                          <a:latin typeface="Times New Roman"/>
                          <a:ea typeface="Times New Roman"/>
                          <a:cs typeface="Times New Roman"/>
                          <a:sym typeface="Times New Roman"/>
                          <a:hlinkClick r:id="rId13">
                            <a:extLst>
                              <a:ext uri="{A12FA001-AC4F-418D-AE19-62706E023703}">
                                <ahyp:hlinkClr val="tx"/>
                              </a:ext>
                            </a:extLst>
                          </a:hlinkClick>
                        </a:rPr>
                        <a:t>mhuang3@wpi.edu</a:t>
                      </a:r>
                      <a:endParaRPr b="1"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zh-CN" sz="1200">
                          <a:highlight>
                            <a:srgbClr val="FFFFFF"/>
                          </a:highlight>
                          <a:latin typeface="Times New Roman"/>
                          <a:ea typeface="Times New Roman"/>
                          <a:cs typeface="Times New Roman"/>
                          <a:sym typeface="Times New Roman"/>
                        </a:rPr>
                        <a:t>774-253-5410</a:t>
                      </a:r>
                      <a:endParaRPr b="1"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zh-CN" sz="1200">
                          <a:highlight>
                            <a:srgbClr val="FFFFFF"/>
                          </a:highlight>
                          <a:latin typeface="Times New Roman"/>
                          <a:ea typeface="Times New Roman"/>
                          <a:cs typeface="Times New Roman"/>
                          <a:sym typeface="Times New Roman"/>
                        </a:rPr>
                        <a:t>Xinlu He</a:t>
                      </a:r>
                      <a:endParaRPr b="1"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zh-CN" sz="1200" u="sng">
                          <a:solidFill>
                            <a:srgbClr val="1155CC"/>
                          </a:solidFill>
                          <a:highlight>
                            <a:srgbClr val="FFFFFF"/>
                          </a:highlight>
                          <a:latin typeface="Times New Roman"/>
                          <a:ea typeface="Times New Roman"/>
                          <a:cs typeface="Times New Roman"/>
                          <a:sym typeface="Times New Roman"/>
                          <a:hlinkClick r:id="rId14">
                            <a:extLst>
                              <a:ext uri="{A12FA001-AC4F-418D-AE19-62706E023703}">
                                <ahyp:hlinkClr val="tx"/>
                              </a:ext>
                            </a:extLst>
                          </a:hlinkClick>
                        </a:rPr>
                        <a:t>xhe4@wpi.edu</a:t>
                      </a:r>
                      <a:endParaRPr b="1"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zh-CN" sz="1200">
                          <a:highlight>
                            <a:srgbClr val="FFFFFF"/>
                          </a:highlight>
                          <a:latin typeface="Times New Roman"/>
                          <a:ea typeface="Times New Roman"/>
                          <a:cs typeface="Times New Roman"/>
                          <a:sym typeface="Times New Roman"/>
                        </a:rPr>
                        <a:t>774-253-8221</a:t>
                      </a:r>
                      <a:endParaRPr b="1" sz="1200">
                        <a:highlight>
                          <a:srgbClr val="FFFFFF"/>
                        </a:highlight>
                        <a:latin typeface="Times New Roman"/>
                        <a:ea typeface="Times New Roman"/>
                        <a:cs typeface="Times New Roman"/>
                        <a:sym typeface="Times New Roman"/>
                      </a:endParaRPr>
                    </a:p>
                  </a:txBody>
                  <a:tcPr marT="63500" marB="63500" marR="63500" marL="63500"/>
                </a:tc>
              </a:tr>
            </a:tbl>
          </a:graphicData>
        </a:graphic>
      </p:graphicFrame>
      <p:sp>
        <p:nvSpPr>
          <p:cNvPr id="138" name="Google Shape;138;p26"/>
          <p:cNvSpPr txBox="1"/>
          <p:nvPr/>
        </p:nvSpPr>
        <p:spPr>
          <a:xfrm>
            <a:off x="914400" y="882325"/>
            <a:ext cx="7293300" cy="8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a:latin typeface="Verdana"/>
                <a:ea typeface="Verdana"/>
                <a:cs typeface="Verdana"/>
                <a:sym typeface="Verdana"/>
              </a:rPr>
              <a:t>Sponsors &amp; Mentors</a:t>
            </a:r>
            <a:endParaRPr b="1">
              <a:latin typeface="Verdana"/>
              <a:ea typeface="Verdana"/>
              <a:cs typeface="Verdana"/>
              <a:sym typeface="Verdana"/>
            </a:endParaRPr>
          </a:p>
          <a:p>
            <a:pPr indent="0" lvl="0" marL="1828800" rtl="0" algn="l">
              <a:lnSpc>
                <a:spcPct val="115000"/>
              </a:lnSpc>
              <a:spcBef>
                <a:spcPts val="0"/>
              </a:spcBef>
              <a:spcAft>
                <a:spcPts val="0"/>
              </a:spcAft>
              <a:buClr>
                <a:schemeClr val="dk1"/>
              </a:buClr>
              <a:buSzPts val="1100"/>
              <a:buFont typeface="Arial"/>
              <a:buNone/>
            </a:pPr>
            <a:r>
              <a:rPr b="1" lang="zh-CN">
                <a:solidFill>
                  <a:schemeClr val="dk1"/>
                </a:solidFill>
                <a:highlight>
                  <a:srgbClr val="FFFFFF"/>
                </a:highlight>
                <a:latin typeface="Times New Roman"/>
                <a:ea typeface="Times New Roman"/>
                <a:cs typeface="Times New Roman"/>
                <a:sym typeface="Times New Roman"/>
              </a:rPr>
              <a:t>Gil Irizarry                                 Kfir Bar</a:t>
            </a:r>
            <a:endParaRPr b="1">
              <a:solidFill>
                <a:schemeClr val="dk1"/>
              </a:solidFill>
              <a:highlight>
                <a:srgbClr val="FFFFFF"/>
              </a:highlight>
              <a:latin typeface="Times New Roman"/>
              <a:ea typeface="Times New Roman"/>
              <a:cs typeface="Times New Roman"/>
              <a:sym typeface="Times New Roman"/>
            </a:endParaRPr>
          </a:p>
          <a:p>
            <a:pPr indent="0" lvl="0" marL="1828800" rtl="0" algn="l">
              <a:lnSpc>
                <a:spcPct val="115000"/>
              </a:lnSpc>
              <a:spcBef>
                <a:spcPts val="0"/>
              </a:spcBef>
              <a:spcAft>
                <a:spcPts val="0"/>
              </a:spcAft>
              <a:buClr>
                <a:schemeClr val="dk1"/>
              </a:buClr>
              <a:buSzPts val="1100"/>
              <a:buFont typeface="Arial"/>
              <a:buNone/>
            </a:pPr>
            <a:r>
              <a:rPr b="1" lang="zh-CN" sz="1200">
                <a:solidFill>
                  <a:schemeClr val="dk1"/>
                </a:solidFill>
                <a:highlight>
                  <a:srgbClr val="FFFFFF"/>
                </a:highlight>
                <a:latin typeface="Times New Roman"/>
                <a:ea typeface="Times New Roman"/>
                <a:cs typeface="Times New Roman"/>
                <a:sym typeface="Times New Roman"/>
              </a:rPr>
              <a:t>Vice President - Engineering             Chief Scientist</a:t>
            </a:r>
            <a:endParaRPr b="1" sz="1200">
              <a:solidFill>
                <a:schemeClr val="dk1"/>
              </a:solidFill>
              <a:highlight>
                <a:srgbClr val="FFFFFF"/>
              </a:highlight>
              <a:latin typeface="Times New Roman"/>
              <a:ea typeface="Times New Roman"/>
              <a:cs typeface="Times New Roman"/>
              <a:sym typeface="Times New Roman"/>
            </a:endParaRPr>
          </a:p>
          <a:p>
            <a:pPr indent="0" lvl="0" marL="1828800" rtl="0" algn="l">
              <a:lnSpc>
                <a:spcPct val="115000"/>
              </a:lnSpc>
              <a:spcBef>
                <a:spcPts val="0"/>
              </a:spcBef>
              <a:spcAft>
                <a:spcPts val="0"/>
              </a:spcAft>
              <a:buClr>
                <a:schemeClr val="dk1"/>
              </a:buClr>
              <a:buSzPts val="1100"/>
              <a:buFont typeface="Arial"/>
              <a:buNone/>
            </a:pPr>
            <a:r>
              <a:rPr b="1" lang="zh-CN" sz="1200" u="sng">
                <a:solidFill>
                  <a:srgbClr val="1155CC"/>
                </a:solidFill>
                <a:highlight>
                  <a:srgbClr val="FFFFFF"/>
                </a:highlight>
                <a:latin typeface="Times New Roman"/>
                <a:ea typeface="Times New Roman"/>
                <a:cs typeface="Times New Roman"/>
                <a:sym typeface="Times New Roman"/>
                <a:hlinkClick r:id="rId15">
                  <a:extLst>
                    <a:ext uri="{A12FA001-AC4F-418D-AE19-62706E023703}">
                      <ahyp:hlinkClr val="tx"/>
                    </a:ext>
                  </a:extLst>
                </a:hlinkClick>
              </a:rPr>
              <a:t>gil@basistech.com</a:t>
            </a:r>
            <a:r>
              <a:rPr b="1" lang="zh-CN" sz="1200">
                <a:solidFill>
                  <a:schemeClr val="dk1"/>
                </a:solidFill>
                <a:highlight>
                  <a:srgbClr val="FFFFFF"/>
                </a:highlight>
                <a:latin typeface="Times New Roman"/>
                <a:ea typeface="Times New Roman"/>
                <a:cs typeface="Times New Roman"/>
                <a:sym typeface="Times New Roman"/>
              </a:rPr>
              <a:t>                               </a:t>
            </a:r>
            <a:r>
              <a:rPr b="1" lang="zh-CN" sz="1200" u="sng">
                <a:solidFill>
                  <a:srgbClr val="1155CC"/>
                </a:solidFill>
                <a:highlight>
                  <a:srgbClr val="FFFFFF"/>
                </a:highlight>
                <a:latin typeface="Times New Roman"/>
                <a:ea typeface="Times New Roman"/>
                <a:cs typeface="Times New Roman"/>
                <a:sym typeface="Times New Roman"/>
                <a:hlinkClick r:id="rId16">
                  <a:extLst>
                    <a:ext uri="{A12FA001-AC4F-418D-AE19-62706E023703}">
                      <ahyp:hlinkClr val="tx"/>
                    </a:ext>
                  </a:extLst>
                </a:hlinkClick>
              </a:rPr>
              <a:t>kfir@basistech.com</a:t>
            </a:r>
            <a:r>
              <a:rPr b="1" lang="zh-CN" sz="1000">
                <a:solidFill>
                  <a:srgbClr val="222222"/>
                </a:solidFill>
                <a:highlight>
                  <a:srgbClr val="FFFFFF"/>
                </a:highlight>
              </a:rPr>
              <a:t> </a:t>
            </a:r>
            <a:endParaRPr>
              <a:latin typeface="Verdana"/>
              <a:ea typeface="Verdana"/>
              <a:cs typeface="Verdana"/>
              <a:sym typeface="Verdana"/>
            </a:endParaRPr>
          </a:p>
        </p:txBody>
      </p:sp>
      <p:sp>
        <p:nvSpPr>
          <p:cNvPr id="139" name="Google Shape;139;p26"/>
          <p:cNvSpPr txBox="1"/>
          <p:nvPr/>
        </p:nvSpPr>
        <p:spPr>
          <a:xfrm>
            <a:off x="3500150" y="1862658"/>
            <a:ext cx="2210100" cy="2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zh-CN">
                <a:solidFill>
                  <a:schemeClr val="dk1"/>
                </a:solidFill>
                <a:latin typeface="Verdana"/>
                <a:ea typeface="Verdana"/>
                <a:cs typeface="Verdana"/>
                <a:sym typeface="Verdana"/>
              </a:rPr>
              <a:t>Team Members</a:t>
            </a:r>
            <a:endParaRPr>
              <a:latin typeface="Verdana"/>
              <a:ea typeface="Verdana"/>
              <a:cs typeface="Verdana"/>
              <a:sym typeface="Verdana"/>
            </a:endParaRPr>
          </a:p>
        </p:txBody>
      </p:sp>
      <p:sp>
        <p:nvSpPr>
          <p:cNvPr id="140" name="Google Shape;140;p26"/>
          <p:cNvSpPr txBox="1"/>
          <p:nvPr>
            <p:ph idx="12" type="sldNum"/>
          </p:nvPr>
        </p:nvSpPr>
        <p:spPr>
          <a:xfrm>
            <a:off x="89651" y="4814511"/>
            <a:ext cx="457200" cy="22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4"/>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Major Issues:</a:t>
            </a:r>
            <a:endParaRPr/>
          </a:p>
        </p:txBody>
      </p:sp>
      <p:sp>
        <p:nvSpPr>
          <p:cNvPr id="291" name="Google Shape;291;p44"/>
          <p:cNvSpPr txBox="1"/>
          <p:nvPr>
            <p:ph idx="1" type="body"/>
          </p:nvPr>
        </p:nvSpPr>
        <p:spPr>
          <a:xfrm>
            <a:off x="457200" y="1143000"/>
            <a:ext cx="8229600" cy="34863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Clr>
                <a:srgbClr val="000000"/>
              </a:buClr>
              <a:buSzPts val="1800"/>
              <a:buChar char="●"/>
            </a:pPr>
            <a:r>
              <a:rPr lang="zh-CN" sz="1800">
                <a:solidFill>
                  <a:srgbClr val="000000"/>
                </a:solidFill>
                <a:latin typeface="Arial"/>
                <a:ea typeface="Arial"/>
                <a:cs typeface="Arial"/>
                <a:sym typeface="Arial"/>
              </a:rPr>
              <a:t>Wikidata Entity dataset is larger than expected: 1.5 TB</a:t>
            </a:r>
            <a:endParaRPr sz="1800">
              <a:solidFill>
                <a:srgbClr val="000000"/>
              </a:solidFill>
              <a:latin typeface="Arial"/>
              <a:ea typeface="Arial"/>
              <a:cs typeface="Arial"/>
              <a:sym typeface="Arial"/>
            </a:endParaRPr>
          </a:p>
          <a:p>
            <a:pPr indent="-342900" lvl="0" marL="457200" rtl="0" algn="l">
              <a:lnSpc>
                <a:spcPct val="100000"/>
              </a:lnSpc>
              <a:spcBef>
                <a:spcPts val="0"/>
              </a:spcBef>
              <a:spcAft>
                <a:spcPts val="0"/>
              </a:spcAft>
              <a:buClr>
                <a:srgbClr val="000000"/>
              </a:buClr>
              <a:buSzPts val="1800"/>
              <a:buFont typeface="Arial"/>
              <a:buChar char="●"/>
            </a:pPr>
            <a:r>
              <a:rPr lang="zh-CN" sz="1800">
                <a:solidFill>
                  <a:srgbClr val="000000"/>
                </a:solidFill>
                <a:latin typeface="Arial"/>
                <a:ea typeface="Arial"/>
                <a:cs typeface="Arial"/>
                <a:sym typeface="Arial"/>
              </a:rPr>
              <a:t>Wiki english articles dataset: 75 GB</a:t>
            </a:r>
            <a:endParaRPr sz="1800">
              <a:solidFill>
                <a:srgbClr val="000000"/>
              </a:solidFill>
              <a:latin typeface="Arial"/>
              <a:ea typeface="Arial"/>
              <a:cs typeface="Arial"/>
              <a:sym typeface="Arial"/>
            </a:endParaRPr>
          </a:p>
          <a:p>
            <a:pPr indent="-342900" lvl="0" marL="457200" rtl="0" algn="l">
              <a:lnSpc>
                <a:spcPct val="100000"/>
              </a:lnSpc>
              <a:spcBef>
                <a:spcPts val="0"/>
              </a:spcBef>
              <a:spcAft>
                <a:spcPts val="0"/>
              </a:spcAft>
              <a:buClr>
                <a:srgbClr val="000000"/>
              </a:buClr>
              <a:buSzPts val="1800"/>
              <a:buFont typeface="Arial"/>
              <a:buChar char="●"/>
            </a:pPr>
            <a:r>
              <a:rPr lang="zh-CN" sz="1800">
                <a:solidFill>
                  <a:srgbClr val="000000"/>
                </a:solidFill>
                <a:latin typeface="Arial"/>
                <a:ea typeface="Arial"/>
                <a:cs typeface="Arial"/>
                <a:sym typeface="Arial"/>
              </a:rPr>
              <a:t>Data pre-processing fails with error for many missing entities: Difficult to handle all missing entities</a:t>
            </a:r>
            <a:endParaRPr sz="18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
        <p:nvSpPr>
          <p:cNvPr id="292" name="Google Shape;292;p44"/>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5"/>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Workflow</a:t>
            </a:r>
            <a:endParaRPr/>
          </a:p>
        </p:txBody>
      </p:sp>
      <p:sp>
        <p:nvSpPr>
          <p:cNvPr id="298" name="Google Shape;298;p45"/>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pic>
        <p:nvPicPr>
          <p:cNvPr id="299" name="Google Shape;299;p45"/>
          <p:cNvPicPr preferRelativeResize="0"/>
          <p:nvPr/>
        </p:nvPicPr>
        <p:blipFill>
          <a:blip r:embed="rId3">
            <a:alphaModFix/>
          </a:blip>
          <a:stretch>
            <a:fillRect/>
          </a:stretch>
        </p:blipFill>
        <p:spPr>
          <a:xfrm>
            <a:off x="609601" y="1009575"/>
            <a:ext cx="8062590" cy="39815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6"/>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Approach 1:</a:t>
            </a:r>
            <a:endParaRPr/>
          </a:p>
        </p:txBody>
      </p:sp>
      <p:sp>
        <p:nvSpPr>
          <p:cNvPr id="305" name="Google Shape;305;p46"/>
          <p:cNvSpPr txBox="1"/>
          <p:nvPr>
            <p:ph idx="1" type="body"/>
          </p:nvPr>
        </p:nvSpPr>
        <p:spPr>
          <a:xfrm>
            <a:off x="457200" y="914400"/>
            <a:ext cx="8229600" cy="3486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zh-CN" sz="2200">
                <a:solidFill>
                  <a:srgbClr val="000000"/>
                </a:solidFill>
                <a:latin typeface="Arial"/>
                <a:ea typeface="Arial"/>
                <a:cs typeface="Arial"/>
                <a:sym typeface="Arial"/>
              </a:rPr>
              <a:t>Run Github code on AIDA dataset by querying Wikidata entities instead of downloading entire wikidata entity dataset (1.5 TB)</a:t>
            </a:r>
            <a:endParaRPr sz="2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2200">
              <a:solidFill>
                <a:srgbClr val="000000"/>
              </a:solidFill>
              <a:latin typeface="Arial"/>
              <a:ea typeface="Arial"/>
              <a:cs typeface="Arial"/>
              <a:sym typeface="Arial"/>
            </a:endParaRPr>
          </a:p>
          <a:p>
            <a:pPr indent="-368300" lvl="0" marL="457200" rtl="0" algn="l">
              <a:lnSpc>
                <a:spcPct val="115000"/>
              </a:lnSpc>
              <a:spcBef>
                <a:spcPts val="0"/>
              </a:spcBef>
              <a:spcAft>
                <a:spcPts val="0"/>
              </a:spcAft>
              <a:buClr>
                <a:srgbClr val="000000"/>
              </a:buClr>
              <a:buSzPts val="2200"/>
              <a:buChar char="•"/>
            </a:pPr>
            <a:r>
              <a:rPr b="1" lang="zh-CN" sz="2000">
                <a:latin typeface="Arial"/>
                <a:ea typeface="Arial"/>
                <a:cs typeface="Arial"/>
                <a:sym typeface="Arial"/>
              </a:rPr>
              <a:t>Before building a type system (assign a type to a mention)</a:t>
            </a:r>
            <a:endParaRPr b="1" sz="2000">
              <a:latin typeface="Arial"/>
              <a:ea typeface="Arial"/>
              <a:cs typeface="Arial"/>
              <a:sym typeface="Arial"/>
            </a:endParaRPr>
          </a:p>
          <a:p>
            <a:pPr indent="-355600" lvl="1" marL="914400" rtl="0" algn="l">
              <a:lnSpc>
                <a:spcPct val="115000"/>
              </a:lnSpc>
              <a:spcBef>
                <a:spcPts val="0"/>
              </a:spcBef>
              <a:spcAft>
                <a:spcPts val="0"/>
              </a:spcAft>
              <a:buSzPts val="2000"/>
              <a:buFont typeface="Arial"/>
              <a:buChar char="─"/>
            </a:pPr>
            <a:r>
              <a:rPr lang="zh-CN">
                <a:latin typeface="Arial"/>
                <a:ea typeface="Arial"/>
                <a:cs typeface="Arial"/>
                <a:sym typeface="Arial"/>
              </a:rPr>
              <a:t>get the categories of the articles where the mentions have appeared</a:t>
            </a:r>
            <a:endParaRPr>
              <a:latin typeface="Arial"/>
              <a:ea typeface="Arial"/>
              <a:cs typeface="Arial"/>
              <a:sym typeface="Arial"/>
            </a:endParaRPr>
          </a:p>
          <a:p>
            <a:pPr indent="-342900" lvl="1" marL="914400" rtl="0" algn="l">
              <a:lnSpc>
                <a:spcPct val="100000"/>
              </a:lnSpc>
              <a:spcBef>
                <a:spcPts val="0"/>
              </a:spcBef>
              <a:spcAft>
                <a:spcPts val="0"/>
              </a:spcAft>
              <a:buSzPts val="1800"/>
              <a:buFont typeface="Arial"/>
              <a:buChar char="─"/>
            </a:pPr>
            <a:r>
              <a:rPr lang="zh-CN">
                <a:latin typeface="Arial"/>
                <a:ea typeface="Arial"/>
                <a:cs typeface="Arial"/>
                <a:sym typeface="Arial"/>
              </a:rPr>
              <a:t>link mentions and possible categories they belong to and build a graph </a:t>
            </a:r>
            <a:endParaRPr>
              <a:latin typeface="Arial"/>
              <a:ea typeface="Arial"/>
              <a:cs typeface="Arial"/>
              <a:sym typeface="Arial"/>
            </a:endParaRPr>
          </a:p>
          <a:p>
            <a:pPr indent="0" lvl="0" marL="0" rtl="0" algn="l">
              <a:lnSpc>
                <a:spcPct val="100000"/>
              </a:lnSpc>
              <a:spcBef>
                <a:spcPts val="0"/>
              </a:spcBef>
              <a:spcAft>
                <a:spcPts val="0"/>
              </a:spcAft>
              <a:buNone/>
            </a:pPr>
            <a:r>
              <a:t/>
            </a:r>
            <a:endParaRPr sz="2000">
              <a:latin typeface="Arial"/>
              <a:ea typeface="Arial"/>
              <a:cs typeface="Arial"/>
              <a:sym typeface="Arial"/>
            </a:endParaRPr>
          </a:p>
        </p:txBody>
      </p:sp>
      <p:sp>
        <p:nvSpPr>
          <p:cNvPr id="306" name="Google Shape;306;p46"/>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7"/>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Approach 1</a:t>
            </a:r>
            <a:r>
              <a:rPr lang="zh-CN"/>
              <a:t>:</a:t>
            </a:r>
            <a:endParaRPr/>
          </a:p>
        </p:txBody>
      </p:sp>
      <p:sp>
        <p:nvSpPr>
          <p:cNvPr id="312" name="Google Shape;312;p47"/>
          <p:cNvSpPr txBox="1"/>
          <p:nvPr>
            <p:ph idx="1" type="body"/>
          </p:nvPr>
        </p:nvSpPr>
        <p:spPr>
          <a:xfrm>
            <a:off x="457200" y="914400"/>
            <a:ext cx="8229600" cy="3486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zh-CN" sz="2200">
                <a:solidFill>
                  <a:srgbClr val="000000"/>
                </a:solidFill>
                <a:latin typeface="Arial"/>
                <a:ea typeface="Arial"/>
                <a:cs typeface="Arial"/>
                <a:sym typeface="Arial"/>
              </a:rPr>
              <a:t>Run Github code on AIDA dataset by querying Wikidata entities instead of downloading entire wikidata entity dataset (1.5 TB)</a:t>
            </a:r>
            <a:endParaRPr sz="2200">
              <a:solidFill>
                <a:srgbClr val="000000"/>
              </a:solidFill>
              <a:latin typeface="Arial"/>
              <a:ea typeface="Arial"/>
              <a:cs typeface="Arial"/>
              <a:sym typeface="Arial"/>
            </a:endParaRPr>
          </a:p>
          <a:p>
            <a:pPr indent="-368300" lvl="0" marL="457200" rtl="0" algn="l">
              <a:lnSpc>
                <a:spcPct val="115000"/>
              </a:lnSpc>
              <a:spcBef>
                <a:spcPts val="0"/>
              </a:spcBef>
              <a:spcAft>
                <a:spcPts val="0"/>
              </a:spcAft>
              <a:buClr>
                <a:srgbClr val="000000"/>
              </a:buClr>
              <a:buSzPts val="2200"/>
              <a:buChar char="•"/>
            </a:pPr>
            <a:r>
              <a:rPr b="1" lang="zh-CN" sz="2000">
                <a:latin typeface="Arial"/>
                <a:ea typeface="Arial"/>
                <a:cs typeface="Arial"/>
                <a:sym typeface="Arial"/>
              </a:rPr>
              <a:t>Problems</a:t>
            </a:r>
            <a:endParaRPr b="1" sz="2000">
              <a:latin typeface="Arial"/>
              <a:ea typeface="Arial"/>
              <a:cs typeface="Arial"/>
              <a:sym typeface="Arial"/>
            </a:endParaRPr>
          </a:p>
          <a:p>
            <a:pPr indent="-355600" lvl="1" marL="914400" rtl="0" algn="l">
              <a:lnSpc>
                <a:spcPct val="115000"/>
              </a:lnSpc>
              <a:spcBef>
                <a:spcPts val="0"/>
              </a:spcBef>
              <a:spcAft>
                <a:spcPts val="0"/>
              </a:spcAft>
              <a:buClr>
                <a:schemeClr val="dk1"/>
              </a:buClr>
              <a:buSzPts val="2000"/>
              <a:buFont typeface="Arial"/>
              <a:buChar char="─"/>
            </a:pPr>
            <a:r>
              <a:rPr lang="zh-CN">
                <a:latin typeface="Arial"/>
                <a:ea typeface="Arial"/>
                <a:cs typeface="Arial"/>
                <a:sym typeface="Arial"/>
              </a:rPr>
              <a:t>Getting categories for each article from AIDA dataset</a:t>
            </a:r>
            <a:endParaRPr>
              <a:latin typeface="Arial"/>
              <a:ea typeface="Arial"/>
              <a:cs typeface="Arial"/>
              <a:sym typeface="Arial"/>
            </a:endParaRPr>
          </a:p>
          <a:p>
            <a:pPr indent="-355600" lvl="2" marL="1371600" rtl="0" algn="l">
              <a:lnSpc>
                <a:spcPct val="115000"/>
              </a:lnSpc>
              <a:spcBef>
                <a:spcPts val="0"/>
              </a:spcBef>
              <a:spcAft>
                <a:spcPts val="0"/>
              </a:spcAft>
              <a:buClr>
                <a:schemeClr val="dk1"/>
              </a:buClr>
              <a:buSzPts val="2000"/>
              <a:buFont typeface="Arial"/>
              <a:buChar char="▪"/>
            </a:pPr>
            <a:r>
              <a:rPr lang="zh-CN" sz="2000">
                <a:latin typeface="Arial"/>
                <a:ea typeface="Arial"/>
                <a:cs typeface="Arial"/>
                <a:sym typeface="Arial"/>
              </a:rPr>
              <a:t>AIDA articles do not include categories information</a:t>
            </a:r>
            <a:endParaRPr sz="2000">
              <a:latin typeface="Arial"/>
              <a:ea typeface="Arial"/>
              <a:cs typeface="Arial"/>
              <a:sym typeface="Arial"/>
            </a:endParaRPr>
          </a:p>
          <a:p>
            <a:pPr indent="-355600" lvl="2" marL="1371600" rtl="0" algn="l">
              <a:lnSpc>
                <a:spcPct val="115000"/>
              </a:lnSpc>
              <a:spcBef>
                <a:spcPts val="0"/>
              </a:spcBef>
              <a:spcAft>
                <a:spcPts val="0"/>
              </a:spcAft>
              <a:buClr>
                <a:schemeClr val="dk1"/>
              </a:buClr>
              <a:buSzPts val="2000"/>
              <a:buFont typeface="Arial"/>
              <a:buChar char="▪"/>
            </a:pPr>
            <a:r>
              <a:rPr lang="zh-CN" sz="2000">
                <a:latin typeface="Arial"/>
                <a:ea typeface="Arial"/>
                <a:cs typeface="Arial"/>
                <a:sym typeface="Arial"/>
              </a:rPr>
              <a:t>tried to extract categories using topic model (LDA) but not getting meaningful results</a:t>
            </a:r>
            <a:endParaRPr sz="2000">
              <a:latin typeface="Arial"/>
              <a:ea typeface="Arial"/>
              <a:cs typeface="Arial"/>
              <a:sym typeface="Arial"/>
            </a:endParaRPr>
          </a:p>
          <a:p>
            <a:pPr indent="-355600" lvl="1" marL="914400" rtl="0" algn="l">
              <a:lnSpc>
                <a:spcPct val="115000"/>
              </a:lnSpc>
              <a:spcBef>
                <a:spcPts val="0"/>
              </a:spcBef>
              <a:spcAft>
                <a:spcPts val="0"/>
              </a:spcAft>
              <a:buClr>
                <a:schemeClr val="dk1"/>
              </a:buClr>
              <a:buSzPts val="2000"/>
              <a:buFont typeface="Arial"/>
              <a:buChar char="─"/>
            </a:pPr>
            <a:r>
              <a:rPr lang="zh-CN">
                <a:latin typeface="Arial"/>
                <a:ea typeface="Arial"/>
                <a:cs typeface="Arial"/>
                <a:sym typeface="Arial"/>
              </a:rPr>
              <a:t>Building the graph between AIDA entities and AIDA articles</a:t>
            </a:r>
            <a:endParaRPr>
              <a:latin typeface="Arial"/>
              <a:ea typeface="Arial"/>
              <a:cs typeface="Arial"/>
              <a:sym typeface="Arial"/>
            </a:endParaRPr>
          </a:p>
          <a:p>
            <a:pPr indent="-355600" lvl="2" marL="1371600" rtl="0" algn="l">
              <a:lnSpc>
                <a:spcPct val="115000"/>
              </a:lnSpc>
              <a:spcBef>
                <a:spcPts val="0"/>
              </a:spcBef>
              <a:spcAft>
                <a:spcPts val="0"/>
              </a:spcAft>
              <a:buClr>
                <a:schemeClr val="dk1"/>
              </a:buClr>
              <a:buSzPts val="2000"/>
              <a:buFont typeface="Arial"/>
              <a:buChar char="▪"/>
            </a:pPr>
            <a:r>
              <a:rPr lang="zh-CN" sz="2000">
                <a:latin typeface="Arial"/>
                <a:ea typeface="Arial"/>
                <a:cs typeface="Arial"/>
                <a:sym typeface="Arial"/>
              </a:rPr>
              <a:t>some mentions just appear in one article, makes it hard to build a complete graph</a:t>
            </a:r>
            <a:endParaRPr sz="2000">
              <a:latin typeface="Arial"/>
              <a:ea typeface="Arial"/>
              <a:cs typeface="Arial"/>
              <a:sym typeface="Arial"/>
            </a:endParaRPr>
          </a:p>
          <a:p>
            <a:pPr indent="0" lvl="0" marL="0" rtl="0" algn="l">
              <a:lnSpc>
                <a:spcPct val="100000"/>
              </a:lnSpc>
              <a:spcBef>
                <a:spcPts val="0"/>
              </a:spcBef>
              <a:spcAft>
                <a:spcPts val="0"/>
              </a:spcAft>
              <a:buNone/>
            </a:pPr>
            <a:r>
              <a:t/>
            </a:r>
            <a:endParaRPr sz="2000">
              <a:latin typeface="Arial"/>
              <a:ea typeface="Arial"/>
              <a:cs typeface="Arial"/>
              <a:sym typeface="Arial"/>
            </a:endParaRPr>
          </a:p>
        </p:txBody>
      </p:sp>
      <p:sp>
        <p:nvSpPr>
          <p:cNvPr id="313" name="Google Shape;313;p47"/>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8"/>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Approach 1:</a:t>
            </a:r>
            <a:endParaRPr/>
          </a:p>
        </p:txBody>
      </p:sp>
      <p:sp>
        <p:nvSpPr>
          <p:cNvPr id="319" name="Google Shape;319;p48"/>
          <p:cNvSpPr txBox="1"/>
          <p:nvPr>
            <p:ph idx="1" type="body"/>
          </p:nvPr>
        </p:nvSpPr>
        <p:spPr>
          <a:xfrm>
            <a:off x="457200" y="914400"/>
            <a:ext cx="8229600" cy="3486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zh-CN" sz="2200">
                <a:solidFill>
                  <a:srgbClr val="000000"/>
                </a:solidFill>
                <a:latin typeface="Arial"/>
                <a:ea typeface="Arial"/>
                <a:cs typeface="Arial"/>
                <a:sym typeface="Arial"/>
              </a:rPr>
              <a:t>Run Github code on AIDA dataset by querying Wikidata entities instead of downloading entire wikidata entity dataset (1.5 TB)</a:t>
            </a:r>
            <a:endParaRPr sz="1800">
              <a:solidFill>
                <a:srgbClr val="000000"/>
              </a:solidFill>
              <a:latin typeface="Arial"/>
              <a:ea typeface="Arial"/>
              <a:cs typeface="Arial"/>
              <a:sym typeface="Arial"/>
            </a:endParaRPr>
          </a:p>
          <a:p>
            <a:pPr indent="-355600" lvl="0" marL="457200" rtl="0" algn="l">
              <a:lnSpc>
                <a:spcPct val="115000"/>
              </a:lnSpc>
              <a:spcBef>
                <a:spcPts val="0"/>
              </a:spcBef>
              <a:spcAft>
                <a:spcPts val="0"/>
              </a:spcAft>
              <a:buClr>
                <a:schemeClr val="dk1"/>
              </a:buClr>
              <a:buSzPts val="2000"/>
              <a:buChar char="•"/>
            </a:pPr>
            <a:r>
              <a:rPr b="1" lang="zh-CN" sz="2000">
                <a:latin typeface="Arial"/>
                <a:ea typeface="Arial"/>
                <a:cs typeface="Arial"/>
                <a:sym typeface="Arial"/>
              </a:rPr>
              <a:t>Two possible ways for future work</a:t>
            </a:r>
            <a:endParaRPr b="1" sz="2000">
              <a:latin typeface="Arial"/>
              <a:ea typeface="Arial"/>
              <a:cs typeface="Arial"/>
              <a:sym typeface="Arial"/>
            </a:endParaRPr>
          </a:p>
          <a:p>
            <a:pPr indent="-355600" lvl="1" marL="914400" rtl="0" algn="l">
              <a:lnSpc>
                <a:spcPct val="115000"/>
              </a:lnSpc>
              <a:spcBef>
                <a:spcPts val="0"/>
              </a:spcBef>
              <a:spcAft>
                <a:spcPts val="0"/>
              </a:spcAft>
              <a:buClr>
                <a:schemeClr val="dk1"/>
              </a:buClr>
              <a:buSzPts val="2000"/>
              <a:buFont typeface="Arial"/>
              <a:buChar char="─"/>
            </a:pPr>
            <a:r>
              <a:rPr lang="zh-CN">
                <a:latin typeface="Arial"/>
                <a:ea typeface="Arial"/>
                <a:cs typeface="Arial"/>
                <a:sym typeface="Arial"/>
              </a:rPr>
              <a:t>returning to wikidata + wiki articles with more dedicated preprocessing (still need to deal with the large dataset)</a:t>
            </a:r>
            <a:endParaRPr>
              <a:latin typeface="Arial"/>
              <a:ea typeface="Arial"/>
              <a:cs typeface="Arial"/>
              <a:sym typeface="Arial"/>
            </a:endParaRPr>
          </a:p>
          <a:p>
            <a:pPr indent="-355600" lvl="1" marL="914400" rtl="0" algn="l">
              <a:lnSpc>
                <a:spcPct val="115000"/>
              </a:lnSpc>
              <a:spcBef>
                <a:spcPts val="0"/>
              </a:spcBef>
              <a:spcAft>
                <a:spcPts val="0"/>
              </a:spcAft>
              <a:buClr>
                <a:schemeClr val="dk1"/>
              </a:buClr>
              <a:buSzPts val="2000"/>
              <a:buFont typeface="Arial"/>
              <a:buChar char="─"/>
            </a:pPr>
            <a:r>
              <a:rPr lang="zh-CN">
                <a:latin typeface="Arial"/>
                <a:ea typeface="Arial"/>
                <a:cs typeface="Arial"/>
                <a:sym typeface="Arial"/>
              </a:rPr>
              <a:t>building a graph between AIDA articles &amp; AIDA entities similar to wikidata &amp; wiki articles</a:t>
            </a:r>
            <a:endParaRPr>
              <a:latin typeface="Arial"/>
              <a:ea typeface="Arial"/>
              <a:cs typeface="Arial"/>
              <a:sym typeface="Arial"/>
            </a:endParaRPr>
          </a:p>
        </p:txBody>
      </p:sp>
      <p:sp>
        <p:nvSpPr>
          <p:cNvPr id="320" name="Google Shape;320;p48"/>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9"/>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Approach 2</a:t>
            </a:r>
            <a:r>
              <a:rPr lang="zh-CN"/>
              <a:t>:</a:t>
            </a:r>
            <a:endParaRPr/>
          </a:p>
        </p:txBody>
      </p:sp>
      <p:sp>
        <p:nvSpPr>
          <p:cNvPr id="326" name="Google Shape;326;p49"/>
          <p:cNvSpPr txBox="1"/>
          <p:nvPr>
            <p:ph idx="1" type="body"/>
          </p:nvPr>
        </p:nvSpPr>
        <p:spPr>
          <a:xfrm>
            <a:off x="457200" y="990600"/>
            <a:ext cx="8229600" cy="34863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zh-CN" sz="1800">
                <a:solidFill>
                  <a:srgbClr val="000000"/>
                </a:solidFill>
                <a:latin typeface="Arial"/>
                <a:ea typeface="Arial"/>
                <a:cs typeface="Arial"/>
                <a:sym typeface="Arial"/>
              </a:rPr>
              <a:t>Create Graph using AIDA dataset mentions’ candidate entities along with their claim details from Wikidata</a:t>
            </a:r>
            <a:endParaRPr sz="1800">
              <a:solidFill>
                <a:srgbClr val="000000"/>
              </a:solidFill>
              <a:latin typeface="Arial"/>
              <a:ea typeface="Arial"/>
              <a:cs typeface="Arial"/>
              <a:sym typeface="Arial"/>
            </a:endParaRPr>
          </a:p>
          <a:p>
            <a:pPr indent="-336550" lvl="0" marL="457200" rtl="0" algn="l">
              <a:lnSpc>
                <a:spcPct val="100000"/>
              </a:lnSpc>
              <a:spcBef>
                <a:spcPts val="0"/>
              </a:spcBef>
              <a:spcAft>
                <a:spcPts val="0"/>
              </a:spcAft>
              <a:buClr>
                <a:schemeClr val="dk1"/>
              </a:buClr>
              <a:buSzPts val="1700"/>
              <a:buChar char="•"/>
            </a:pPr>
            <a:r>
              <a:rPr b="1" lang="zh-CN" sz="1600">
                <a:latin typeface="Arial"/>
                <a:ea typeface="Arial"/>
                <a:cs typeface="Arial"/>
                <a:sym typeface="Arial"/>
              </a:rPr>
              <a:t>Obstacles:</a:t>
            </a:r>
            <a:endParaRPr b="1" sz="1600">
              <a:latin typeface="Arial"/>
              <a:ea typeface="Arial"/>
              <a:cs typeface="Arial"/>
              <a:sym typeface="Arial"/>
            </a:endParaRPr>
          </a:p>
          <a:p>
            <a:pPr indent="-330200" lvl="1" marL="914400" rtl="0" algn="l">
              <a:lnSpc>
                <a:spcPct val="100000"/>
              </a:lnSpc>
              <a:spcBef>
                <a:spcPts val="0"/>
              </a:spcBef>
              <a:spcAft>
                <a:spcPts val="0"/>
              </a:spcAft>
              <a:buClr>
                <a:schemeClr val="dk1"/>
              </a:buClr>
              <a:buSzPts val="1600"/>
              <a:buChar char="─"/>
            </a:pPr>
            <a:r>
              <a:rPr lang="zh-CN" sz="1600">
                <a:latin typeface="Arial"/>
                <a:ea typeface="Arial"/>
                <a:cs typeface="Arial"/>
                <a:sym typeface="Arial"/>
              </a:rPr>
              <a:t>created one big knowledge graph using Candidate Entities for each mention in all train text document</a:t>
            </a:r>
            <a:endParaRPr sz="1600">
              <a:latin typeface="Arial"/>
              <a:ea typeface="Arial"/>
              <a:cs typeface="Arial"/>
              <a:sym typeface="Arial"/>
            </a:endParaRPr>
          </a:p>
          <a:p>
            <a:pPr indent="-330200" lvl="1" marL="914400" rtl="0" algn="l">
              <a:lnSpc>
                <a:spcPct val="100000"/>
              </a:lnSpc>
              <a:spcBef>
                <a:spcPts val="0"/>
              </a:spcBef>
              <a:spcAft>
                <a:spcPts val="0"/>
              </a:spcAft>
              <a:buClr>
                <a:schemeClr val="dk1"/>
              </a:buClr>
              <a:buSzPts val="1600"/>
              <a:buChar char="─"/>
            </a:pPr>
            <a:r>
              <a:rPr lang="zh-CN" sz="1600">
                <a:latin typeface="Arial"/>
                <a:ea typeface="Arial"/>
                <a:cs typeface="Arial"/>
                <a:sym typeface="Arial"/>
              </a:rPr>
              <a:t>simplified type_classifier dataframe to consider few scenarios</a:t>
            </a:r>
            <a:endParaRPr sz="1600">
              <a:latin typeface="Arial"/>
              <a:ea typeface="Arial"/>
              <a:cs typeface="Arial"/>
              <a:sym typeface="Arial"/>
            </a:endParaRPr>
          </a:p>
          <a:p>
            <a:pPr indent="-330200" lvl="1" marL="914400" rtl="0" algn="l">
              <a:lnSpc>
                <a:spcPct val="100000"/>
              </a:lnSpc>
              <a:spcBef>
                <a:spcPts val="0"/>
              </a:spcBef>
              <a:spcAft>
                <a:spcPts val="0"/>
              </a:spcAft>
              <a:buClr>
                <a:schemeClr val="dk1"/>
              </a:buClr>
              <a:buSzPts val="1600"/>
              <a:buChar char="─"/>
            </a:pPr>
            <a:r>
              <a:rPr lang="zh-CN" sz="1600">
                <a:latin typeface="Arial"/>
                <a:ea typeface="Arial"/>
                <a:cs typeface="Arial"/>
                <a:sym typeface="Arial"/>
              </a:rPr>
              <a:t>Issue in prioritizing relations among all</a:t>
            </a:r>
            <a:endParaRPr sz="1600">
              <a:latin typeface="Arial"/>
              <a:ea typeface="Arial"/>
              <a:cs typeface="Arial"/>
              <a:sym typeface="Arial"/>
            </a:endParaRPr>
          </a:p>
          <a:p>
            <a:pPr indent="0" lvl="0" marL="914400" rtl="0" algn="l">
              <a:lnSpc>
                <a:spcPct val="100000"/>
              </a:lnSpc>
              <a:spcBef>
                <a:spcPts val="0"/>
              </a:spcBef>
              <a:spcAft>
                <a:spcPts val="0"/>
              </a:spcAft>
              <a:buNone/>
            </a:pPr>
            <a:r>
              <a:t/>
            </a:r>
            <a:endParaRPr sz="1600">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pic>
        <p:nvPicPr>
          <p:cNvPr id="327" name="Google Shape;327;p49"/>
          <p:cNvPicPr preferRelativeResize="0"/>
          <p:nvPr/>
        </p:nvPicPr>
        <p:blipFill rotWithShape="1">
          <a:blip r:embed="rId3">
            <a:alphaModFix/>
          </a:blip>
          <a:srcRect b="0" l="0" r="0" t="43490"/>
          <a:stretch/>
        </p:blipFill>
        <p:spPr>
          <a:xfrm>
            <a:off x="2917675" y="3199415"/>
            <a:ext cx="3134475" cy="1699725"/>
          </a:xfrm>
          <a:prstGeom prst="rect">
            <a:avLst/>
          </a:prstGeom>
          <a:noFill/>
          <a:ln>
            <a:noFill/>
          </a:ln>
        </p:spPr>
      </p:pic>
      <p:pic>
        <p:nvPicPr>
          <p:cNvPr id="328" name="Google Shape;328;p49"/>
          <p:cNvPicPr preferRelativeResize="0"/>
          <p:nvPr/>
        </p:nvPicPr>
        <p:blipFill rotWithShape="1">
          <a:blip r:embed="rId4">
            <a:alphaModFix/>
          </a:blip>
          <a:srcRect b="90450" l="0" r="0" t="0"/>
          <a:stretch/>
        </p:blipFill>
        <p:spPr>
          <a:xfrm>
            <a:off x="2917675" y="2839692"/>
            <a:ext cx="3134475" cy="287248"/>
          </a:xfrm>
          <a:prstGeom prst="rect">
            <a:avLst/>
          </a:prstGeom>
          <a:noFill/>
          <a:ln>
            <a:noFill/>
          </a:ln>
        </p:spPr>
      </p:pic>
      <p:sp>
        <p:nvSpPr>
          <p:cNvPr id="329" name="Google Shape;329;p49"/>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0"/>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Approach 2:</a:t>
            </a:r>
            <a:endParaRPr/>
          </a:p>
        </p:txBody>
      </p:sp>
      <p:sp>
        <p:nvSpPr>
          <p:cNvPr id="335" name="Google Shape;335;p50"/>
          <p:cNvSpPr txBox="1"/>
          <p:nvPr>
            <p:ph idx="1" type="body"/>
          </p:nvPr>
        </p:nvSpPr>
        <p:spPr>
          <a:xfrm>
            <a:off x="457200" y="1143000"/>
            <a:ext cx="8229600" cy="34863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
        <p:nvSpPr>
          <p:cNvPr id="336" name="Google Shape;336;p50"/>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pic>
        <p:nvPicPr>
          <p:cNvPr id="337" name="Google Shape;337;p50"/>
          <p:cNvPicPr preferRelativeResize="0"/>
          <p:nvPr/>
        </p:nvPicPr>
        <p:blipFill>
          <a:blip r:embed="rId3">
            <a:alphaModFix/>
          </a:blip>
          <a:stretch>
            <a:fillRect/>
          </a:stretch>
        </p:blipFill>
        <p:spPr>
          <a:xfrm>
            <a:off x="526026" y="1085336"/>
            <a:ext cx="2251096" cy="263004"/>
          </a:xfrm>
          <a:prstGeom prst="rect">
            <a:avLst/>
          </a:prstGeom>
          <a:noFill/>
          <a:ln>
            <a:noFill/>
          </a:ln>
        </p:spPr>
      </p:pic>
      <p:pic>
        <p:nvPicPr>
          <p:cNvPr id="338" name="Google Shape;338;p50"/>
          <p:cNvPicPr preferRelativeResize="0"/>
          <p:nvPr/>
        </p:nvPicPr>
        <p:blipFill>
          <a:blip r:embed="rId4">
            <a:alphaModFix/>
          </a:blip>
          <a:stretch>
            <a:fillRect/>
          </a:stretch>
        </p:blipFill>
        <p:spPr>
          <a:xfrm>
            <a:off x="5967516" y="963400"/>
            <a:ext cx="2719284" cy="3888776"/>
          </a:xfrm>
          <a:prstGeom prst="rect">
            <a:avLst/>
          </a:prstGeom>
          <a:noFill/>
          <a:ln>
            <a:noFill/>
          </a:ln>
        </p:spPr>
      </p:pic>
      <p:pic>
        <p:nvPicPr>
          <p:cNvPr id="339" name="Google Shape;339;p50"/>
          <p:cNvPicPr preferRelativeResize="0"/>
          <p:nvPr/>
        </p:nvPicPr>
        <p:blipFill>
          <a:blip r:embed="rId5">
            <a:alphaModFix/>
          </a:blip>
          <a:stretch>
            <a:fillRect/>
          </a:stretch>
        </p:blipFill>
        <p:spPr>
          <a:xfrm>
            <a:off x="526025" y="1490713"/>
            <a:ext cx="4844001" cy="31551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1"/>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Knowledge Graph</a:t>
            </a:r>
            <a:r>
              <a:rPr lang="zh-CN"/>
              <a:t>:</a:t>
            </a:r>
            <a:endParaRPr/>
          </a:p>
        </p:txBody>
      </p:sp>
      <p:sp>
        <p:nvSpPr>
          <p:cNvPr id="345" name="Google Shape;345;p51"/>
          <p:cNvSpPr txBox="1"/>
          <p:nvPr>
            <p:ph idx="1" type="body"/>
          </p:nvPr>
        </p:nvSpPr>
        <p:spPr>
          <a:xfrm>
            <a:off x="457200" y="1143000"/>
            <a:ext cx="8229600" cy="34863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
        <p:nvSpPr>
          <p:cNvPr id="346" name="Google Shape;346;p51"/>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347" name="Google Shape;347;p51"/>
          <p:cNvSpPr txBox="1"/>
          <p:nvPr/>
        </p:nvSpPr>
        <p:spPr>
          <a:xfrm>
            <a:off x="188175" y="1046675"/>
            <a:ext cx="2473800" cy="36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600">
                <a:solidFill>
                  <a:srgbClr val="000000"/>
                </a:solidFill>
              </a:rPr>
              <a:t>S1: </a:t>
            </a:r>
            <a:r>
              <a:rPr b="1" lang="zh-CN" sz="1600" u="sng">
                <a:solidFill>
                  <a:srgbClr val="000000"/>
                </a:solidFill>
              </a:rPr>
              <a:t>Washington</a:t>
            </a:r>
            <a:r>
              <a:rPr b="1" lang="zh-CN" sz="1600">
                <a:solidFill>
                  <a:srgbClr val="000000"/>
                </a:solidFill>
              </a:rPr>
              <a:t> died in </a:t>
            </a:r>
            <a:r>
              <a:rPr b="1" lang="zh-CN" sz="1600" u="sng">
                <a:solidFill>
                  <a:srgbClr val="000000"/>
                </a:solidFill>
              </a:rPr>
              <a:t>Virginia</a:t>
            </a:r>
            <a:endParaRPr b="1" sz="1600" u="sng">
              <a:solidFill>
                <a:srgbClr val="000000"/>
              </a:solidFill>
            </a:endParaRPr>
          </a:p>
          <a:p>
            <a:pPr indent="0" lvl="0" marL="0" rtl="0" algn="l">
              <a:spcBef>
                <a:spcPts val="0"/>
              </a:spcBef>
              <a:spcAft>
                <a:spcPts val="0"/>
              </a:spcAft>
              <a:buNone/>
            </a:pPr>
            <a:r>
              <a:t/>
            </a:r>
            <a:endParaRPr b="1" sz="1600" u="sng">
              <a:solidFill>
                <a:srgbClr val="000000"/>
              </a:solidFill>
            </a:endParaRPr>
          </a:p>
          <a:p>
            <a:pPr indent="0" lvl="0" marL="0" rtl="0" algn="l">
              <a:spcBef>
                <a:spcPts val="0"/>
              </a:spcBef>
              <a:spcAft>
                <a:spcPts val="0"/>
              </a:spcAft>
              <a:buNone/>
            </a:pPr>
            <a:r>
              <a:rPr b="1" lang="zh-CN" sz="1600">
                <a:solidFill>
                  <a:srgbClr val="000000"/>
                </a:solidFill>
              </a:rPr>
              <a:t>S2: </a:t>
            </a:r>
            <a:r>
              <a:rPr b="1" lang="zh-CN" sz="1600" u="sng">
                <a:solidFill>
                  <a:srgbClr val="000000"/>
                </a:solidFill>
              </a:rPr>
              <a:t>Washington</a:t>
            </a:r>
            <a:r>
              <a:rPr b="1" lang="zh-CN" sz="1600">
                <a:solidFill>
                  <a:srgbClr val="000000"/>
                </a:solidFill>
              </a:rPr>
              <a:t> has city </a:t>
            </a:r>
            <a:r>
              <a:rPr b="1" lang="zh-CN" sz="1600" u="sng">
                <a:solidFill>
                  <a:srgbClr val="000000"/>
                </a:solidFill>
              </a:rPr>
              <a:t>Seattle</a:t>
            </a:r>
            <a:endParaRPr b="1" sz="1600" u="sng">
              <a:solidFill>
                <a:srgbClr val="000000"/>
              </a:solidFill>
            </a:endParaRPr>
          </a:p>
          <a:p>
            <a:pPr indent="0" lvl="0" marL="0" rtl="0" algn="l">
              <a:spcBef>
                <a:spcPts val="0"/>
              </a:spcBef>
              <a:spcAft>
                <a:spcPts val="0"/>
              </a:spcAft>
              <a:buNone/>
            </a:pPr>
            <a:r>
              <a:t/>
            </a:r>
            <a:endParaRPr b="1" sz="1600" u="sng">
              <a:solidFill>
                <a:srgbClr val="000000"/>
              </a:solidFill>
            </a:endParaRPr>
          </a:p>
          <a:p>
            <a:pPr indent="0" lvl="0" marL="0" rtl="0" algn="l">
              <a:spcBef>
                <a:spcPts val="0"/>
              </a:spcBef>
              <a:spcAft>
                <a:spcPts val="0"/>
              </a:spcAft>
              <a:buNone/>
            </a:pPr>
            <a:r>
              <a:rPr b="1" lang="zh-CN" sz="1600">
                <a:solidFill>
                  <a:srgbClr val="000000"/>
                </a:solidFill>
              </a:rPr>
              <a:t>S3: The </a:t>
            </a:r>
            <a:r>
              <a:rPr b="1" lang="zh-CN" sz="1600" u="sng">
                <a:solidFill>
                  <a:srgbClr val="000000"/>
                </a:solidFill>
              </a:rPr>
              <a:t>White House</a:t>
            </a:r>
            <a:r>
              <a:rPr b="1" lang="zh-CN" sz="1600">
                <a:solidFill>
                  <a:srgbClr val="000000"/>
                </a:solidFill>
              </a:rPr>
              <a:t> office in </a:t>
            </a:r>
            <a:r>
              <a:rPr b="1" lang="zh-CN" sz="1600" u="sng">
                <a:solidFill>
                  <a:srgbClr val="000000"/>
                </a:solidFill>
              </a:rPr>
              <a:t>Washington</a:t>
            </a:r>
            <a:endParaRPr b="1" sz="1600" u="sng">
              <a:solidFill>
                <a:srgbClr val="000000"/>
              </a:solidFill>
            </a:endParaRPr>
          </a:p>
          <a:p>
            <a:pPr indent="0" lvl="0" marL="0" rtl="0" algn="l">
              <a:spcBef>
                <a:spcPts val="0"/>
              </a:spcBef>
              <a:spcAft>
                <a:spcPts val="0"/>
              </a:spcAft>
              <a:buNone/>
            </a:pPr>
            <a:r>
              <a:t/>
            </a:r>
            <a:endParaRPr b="1" sz="1600">
              <a:solidFill>
                <a:srgbClr val="000000"/>
              </a:solidFill>
            </a:endParaRPr>
          </a:p>
          <a:p>
            <a:pPr indent="0" lvl="0" marL="1371600" rtl="0" algn="l">
              <a:spcBef>
                <a:spcPts val="0"/>
              </a:spcBef>
              <a:spcAft>
                <a:spcPts val="0"/>
              </a:spcAft>
              <a:buNone/>
            </a:pPr>
            <a:r>
              <a:t/>
            </a:r>
            <a:endParaRPr sz="1600">
              <a:solidFill>
                <a:srgbClr val="000000"/>
              </a:solidFill>
            </a:endParaRPr>
          </a:p>
        </p:txBody>
      </p:sp>
      <p:pic>
        <p:nvPicPr>
          <p:cNvPr id="348" name="Google Shape;348;p51"/>
          <p:cNvPicPr preferRelativeResize="0"/>
          <p:nvPr/>
        </p:nvPicPr>
        <p:blipFill rotWithShape="1">
          <a:blip r:embed="rId3">
            <a:alphaModFix/>
          </a:blip>
          <a:srcRect b="0" l="0" r="20861" t="0"/>
          <a:stretch/>
        </p:blipFill>
        <p:spPr>
          <a:xfrm>
            <a:off x="2753125" y="961625"/>
            <a:ext cx="6187725" cy="3947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2"/>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Robust Disambiguation:</a:t>
            </a:r>
            <a:endParaRPr/>
          </a:p>
        </p:txBody>
      </p:sp>
      <p:sp>
        <p:nvSpPr>
          <p:cNvPr id="354" name="Google Shape;354;p52"/>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355" name="Google Shape;355;p52"/>
          <p:cNvSpPr txBox="1"/>
          <p:nvPr>
            <p:ph idx="1" type="body"/>
          </p:nvPr>
        </p:nvSpPr>
        <p:spPr>
          <a:xfrm>
            <a:off x="457200" y="1066800"/>
            <a:ext cx="8229600" cy="34863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Clr>
                <a:srgbClr val="000000"/>
              </a:buClr>
              <a:buSzPts val="1800"/>
              <a:buFont typeface="Arial"/>
              <a:buChar char="●"/>
            </a:pPr>
            <a:r>
              <a:rPr lang="zh-CN" sz="1800">
                <a:solidFill>
                  <a:srgbClr val="000000"/>
                </a:solidFill>
                <a:latin typeface="Arial"/>
                <a:ea typeface="Arial"/>
                <a:cs typeface="Arial"/>
                <a:sym typeface="Arial"/>
              </a:rPr>
              <a:t>Disambiguation Technique that combines three measures:</a:t>
            </a:r>
            <a:endParaRPr sz="1800">
              <a:solidFill>
                <a:srgbClr val="000000"/>
              </a:solidFill>
              <a:latin typeface="Arial"/>
              <a:ea typeface="Arial"/>
              <a:cs typeface="Arial"/>
              <a:sym typeface="Arial"/>
            </a:endParaRPr>
          </a:p>
          <a:p>
            <a:pPr indent="-342900" lvl="0" marL="914400" rtl="0" algn="l">
              <a:lnSpc>
                <a:spcPct val="100000"/>
              </a:lnSpc>
              <a:spcBef>
                <a:spcPts val="0"/>
              </a:spcBef>
              <a:spcAft>
                <a:spcPts val="0"/>
              </a:spcAft>
              <a:buClr>
                <a:srgbClr val="000000"/>
              </a:buClr>
              <a:buSzPts val="1800"/>
              <a:buFont typeface="Arial"/>
              <a:buAutoNum type="arabicPeriod"/>
            </a:pPr>
            <a:r>
              <a:rPr lang="zh-CN" sz="1800">
                <a:solidFill>
                  <a:srgbClr val="000000"/>
                </a:solidFill>
                <a:latin typeface="Arial"/>
                <a:ea typeface="Arial"/>
                <a:cs typeface="Arial"/>
                <a:sym typeface="Arial"/>
              </a:rPr>
              <a:t>Prior probability of a mentioned entity</a:t>
            </a:r>
            <a:endParaRPr sz="1800">
              <a:solidFill>
                <a:srgbClr val="000000"/>
              </a:solidFill>
              <a:latin typeface="Arial"/>
              <a:ea typeface="Arial"/>
              <a:cs typeface="Arial"/>
              <a:sym typeface="Arial"/>
            </a:endParaRPr>
          </a:p>
          <a:p>
            <a:pPr indent="-342900" lvl="0" marL="914400" rtl="0" algn="l">
              <a:lnSpc>
                <a:spcPct val="100000"/>
              </a:lnSpc>
              <a:spcBef>
                <a:spcPts val="0"/>
              </a:spcBef>
              <a:spcAft>
                <a:spcPts val="0"/>
              </a:spcAft>
              <a:buClr>
                <a:srgbClr val="000000"/>
              </a:buClr>
              <a:buSzPts val="1800"/>
              <a:buFont typeface="Arial"/>
              <a:buAutoNum type="arabicPeriod"/>
            </a:pPr>
            <a:r>
              <a:rPr lang="zh-CN" sz="1800">
                <a:solidFill>
                  <a:srgbClr val="000000"/>
                </a:solidFill>
                <a:latin typeface="Arial"/>
                <a:ea typeface="Arial"/>
                <a:cs typeface="Arial"/>
                <a:sym typeface="Arial"/>
              </a:rPr>
              <a:t>Similarity between the context of the mention to candidate entities</a:t>
            </a:r>
            <a:endParaRPr sz="1800">
              <a:solidFill>
                <a:srgbClr val="000000"/>
              </a:solidFill>
              <a:latin typeface="Arial"/>
              <a:ea typeface="Arial"/>
              <a:cs typeface="Arial"/>
              <a:sym typeface="Arial"/>
            </a:endParaRPr>
          </a:p>
          <a:p>
            <a:pPr indent="-342900" lvl="0" marL="914400" rtl="0" algn="l">
              <a:lnSpc>
                <a:spcPct val="100000"/>
              </a:lnSpc>
              <a:spcBef>
                <a:spcPts val="0"/>
              </a:spcBef>
              <a:spcAft>
                <a:spcPts val="0"/>
              </a:spcAft>
              <a:buClr>
                <a:srgbClr val="000000"/>
              </a:buClr>
              <a:buSzPts val="1800"/>
              <a:buFont typeface="Arial"/>
              <a:buAutoNum type="arabicPeriod"/>
            </a:pPr>
            <a:r>
              <a:rPr lang="zh-CN" sz="1800">
                <a:solidFill>
                  <a:srgbClr val="000000"/>
                </a:solidFill>
                <a:latin typeface="Arial"/>
                <a:ea typeface="Arial"/>
                <a:cs typeface="Arial"/>
                <a:sym typeface="Arial"/>
              </a:rPr>
              <a:t>Coherence among candidate entities for all mentions together</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342900" lvl="0" marL="457200" rtl="0" algn="l">
              <a:lnSpc>
                <a:spcPct val="100000"/>
              </a:lnSpc>
              <a:spcBef>
                <a:spcPts val="0"/>
              </a:spcBef>
              <a:spcAft>
                <a:spcPts val="0"/>
              </a:spcAft>
              <a:buClr>
                <a:srgbClr val="000000"/>
              </a:buClr>
              <a:buSzPts val="1800"/>
              <a:buFont typeface="Arial"/>
              <a:buChar char="●"/>
            </a:pPr>
            <a:r>
              <a:rPr lang="zh-CN" sz="1800">
                <a:solidFill>
                  <a:srgbClr val="000000"/>
                </a:solidFill>
                <a:latin typeface="Arial"/>
                <a:ea typeface="Arial"/>
                <a:cs typeface="Arial"/>
                <a:sym typeface="Arial"/>
              </a:rPr>
              <a:t>These steps will build a weighted graph of mention and candidate entities.</a:t>
            </a:r>
            <a:endParaRPr sz="1800">
              <a:solidFill>
                <a:srgbClr val="000000"/>
              </a:solidFill>
              <a:latin typeface="Arial"/>
              <a:ea typeface="Arial"/>
              <a:cs typeface="Arial"/>
              <a:sym typeface="Arial"/>
            </a:endParaRPr>
          </a:p>
          <a:p>
            <a:pPr indent="-342900" lvl="0" marL="457200" rtl="0" algn="l">
              <a:lnSpc>
                <a:spcPct val="100000"/>
              </a:lnSpc>
              <a:spcBef>
                <a:spcPts val="0"/>
              </a:spcBef>
              <a:spcAft>
                <a:spcPts val="0"/>
              </a:spcAft>
              <a:buClr>
                <a:srgbClr val="000000"/>
              </a:buClr>
              <a:buSzPts val="1800"/>
              <a:buFont typeface="Arial"/>
              <a:buChar char="●"/>
            </a:pPr>
            <a:r>
              <a:rPr lang="zh-CN" sz="1800">
                <a:solidFill>
                  <a:srgbClr val="000000"/>
                </a:solidFill>
                <a:latin typeface="Arial"/>
                <a:ea typeface="Arial"/>
                <a:cs typeface="Arial"/>
                <a:sym typeface="Arial"/>
              </a:rPr>
              <a:t>Compute a dense sub-graph that approximates the best joint mention-entity mapping</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CN"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3"/>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Prior Probability</a:t>
            </a:r>
            <a:r>
              <a:rPr lang="zh-CN"/>
              <a:t>:</a:t>
            </a:r>
            <a:endParaRPr/>
          </a:p>
        </p:txBody>
      </p:sp>
      <p:sp>
        <p:nvSpPr>
          <p:cNvPr id="361" name="Google Shape;361;p53"/>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362" name="Google Shape;362;p53"/>
          <p:cNvSpPr txBox="1"/>
          <p:nvPr>
            <p:ph idx="1" type="body"/>
          </p:nvPr>
        </p:nvSpPr>
        <p:spPr>
          <a:xfrm>
            <a:off x="457200" y="1066800"/>
            <a:ext cx="8229600" cy="34863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Clr>
                <a:srgbClr val="000000"/>
              </a:buClr>
              <a:buSzPts val="1800"/>
              <a:buFont typeface="Arial"/>
              <a:buChar char="●"/>
            </a:pPr>
            <a:r>
              <a:rPr lang="zh-CN" sz="1800">
                <a:solidFill>
                  <a:srgbClr val="000000"/>
                </a:solidFill>
                <a:latin typeface="Arial"/>
                <a:ea typeface="Arial"/>
                <a:cs typeface="Arial"/>
                <a:sym typeface="Arial"/>
              </a:rPr>
              <a:t>Identify all mentions in a text document</a:t>
            </a:r>
            <a:endParaRPr sz="1800">
              <a:solidFill>
                <a:srgbClr val="000000"/>
              </a:solidFill>
              <a:latin typeface="Arial"/>
              <a:ea typeface="Arial"/>
              <a:cs typeface="Arial"/>
              <a:sym typeface="Arial"/>
            </a:endParaRPr>
          </a:p>
          <a:p>
            <a:pPr indent="-342900" lvl="0" marL="457200" rtl="0" algn="l">
              <a:lnSpc>
                <a:spcPct val="100000"/>
              </a:lnSpc>
              <a:spcBef>
                <a:spcPts val="0"/>
              </a:spcBef>
              <a:spcAft>
                <a:spcPts val="0"/>
              </a:spcAft>
              <a:buClr>
                <a:srgbClr val="000000"/>
              </a:buClr>
              <a:buSzPts val="1800"/>
              <a:buFont typeface="Arial"/>
              <a:buChar char="●"/>
            </a:pPr>
            <a:r>
              <a:rPr lang="zh-CN" sz="1800">
                <a:solidFill>
                  <a:srgbClr val="000000"/>
                </a:solidFill>
                <a:latin typeface="Arial"/>
                <a:ea typeface="Arial"/>
                <a:cs typeface="Arial"/>
                <a:sym typeface="Arial"/>
              </a:rPr>
              <a:t>List all candidate entities for each mention using WikiSearchAPI</a:t>
            </a:r>
            <a:endParaRPr sz="1800">
              <a:solidFill>
                <a:srgbClr val="000000"/>
              </a:solidFill>
              <a:latin typeface="Arial"/>
              <a:ea typeface="Arial"/>
              <a:cs typeface="Arial"/>
              <a:sym typeface="Arial"/>
            </a:endParaRPr>
          </a:p>
          <a:p>
            <a:pPr indent="-342900" lvl="0" marL="457200" rtl="0" algn="l">
              <a:lnSpc>
                <a:spcPct val="100000"/>
              </a:lnSpc>
              <a:spcBef>
                <a:spcPts val="0"/>
              </a:spcBef>
              <a:spcAft>
                <a:spcPts val="0"/>
              </a:spcAft>
              <a:buClr>
                <a:srgbClr val="000000"/>
              </a:buClr>
              <a:buSzPts val="1800"/>
              <a:buFont typeface="Arial"/>
              <a:buChar char="●"/>
            </a:pPr>
            <a:r>
              <a:rPr lang="zh-CN" sz="1800">
                <a:solidFill>
                  <a:srgbClr val="000000"/>
                </a:solidFill>
                <a:latin typeface="Arial"/>
                <a:ea typeface="Arial"/>
                <a:cs typeface="Arial"/>
                <a:sym typeface="Arial"/>
              </a:rPr>
              <a:t>Prior Probability: </a:t>
            </a:r>
            <a:r>
              <a:rPr lang="zh-CN" sz="1800">
                <a:latin typeface="Arial"/>
                <a:ea typeface="Arial"/>
                <a:cs typeface="Arial"/>
                <a:sym typeface="Arial"/>
              </a:rPr>
              <a:t>a measure of popularity of an entity</a:t>
            </a:r>
            <a:endParaRPr sz="1800">
              <a:solidFill>
                <a:srgbClr val="000000"/>
              </a:solidFill>
              <a:latin typeface="Arial"/>
              <a:ea typeface="Arial"/>
              <a:cs typeface="Arial"/>
              <a:sym typeface="Arial"/>
            </a:endParaRPr>
          </a:p>
          <a:p>
            <a:pPr indent="-342900" lvl="0" marL="457200" rtl="0" algn="l">
              <a:lnSpc>
                <a:spcPct val="100000"/>
              </a:lnSpc>
              <a:spcBef>
                <a:spcPts val="0"/>
              </a:spcBef>
              <a:spcAft>
                <a:spcPts val="0"/>
              </a:spcAft>
              <a:buClr>
                <a:srgbClr val="000000"/>
              </a:buClr>
              <a:buSzPts val="1800"/>
              <a:buFont typeface="Arial"/>
              <a:buChar char="●"/>
            </a:pPr>
            <a:r>
              <a:rPr lang="zh-CN" sz="1800">
                <a:solidFill>
                  <a:srgbClr val="000000"/>
                </a:solidFill>
                <a:latin typeface="Arial"/>
                <a:ea typeface="Arial"/>
                <a:cs typeface="Arial"/>
                <a:sym typeface="Arial"/>
              </a:rPr>
              <a:t>Defines the “frequencies” based on Wikipedia link anchor text referring to specific entities.</a:t>
            </a:r>
            <a:endParaRPr sz="1800">
              <a:solidFill>
                <a:srgbClr val="000000"/>
              </a:solidFill>
              <a:latin typeface="Arial"/>
              <a:ea typeface="Arial"/>
              <a:cs typeface="Arial"/>
              <a:sym typeface="Arial"/>
            </a:endParaRPr>
          </a:p>
          <a:p>
            <a:pPr indent="-342900" lvl="0" marL="457200" rtl="0" algn="l">
              <a:lnSpc>
                <a:spcPct val="100000"/>
              </a:lnSpc>
              <a:spcBef>
                <a:spcPts val="0"/>
              </a:spcBef>
              <a:spcAft>
                <a:spcPts val="0"/>
              </a:spcAft>
              <a:buClr>
                <a:srgbClr val="000000"/>
              </a:buClr>
              <a:buSzPts val="1800"/>
              <a:buFont typeface="Arial"/>
              <a:buChar char="●"/>
            </a:pPr>
            <a:r>
              <a:rPr lang="zh-CN" sz="1800">
                <a:solidFill>
                  <a:srgbClr val="000000"/>
                </a:solidFill>
                <a:latin typeface="Arial"/>
                <a:ea typeface="Arial"/>
                <a:cs typeface="Arial"/>
                <a:sym typeface="Arial"/>
              </a:rPr>
              <a:t>For each surface form that constitutes an anchor text, count how often it refers to a particular entity: it is an estimate of probability distribution over candidate entities.</a:t>
            </a:r>
            <a:endParaRPr sz="1800">
              <a:solidFill>
                <a:srgbClr val="000000"/>
              </a:solidFill>
              <a:latin typeface="Arial"/>
              <a:ea typeface="Arial"/>
              <a:cs typeface="Arial"/>
              <a:sym typeface="Arial"/>
            </a:endParaRPr>
          </a:p>
          <a:p>
            <a:pPr indent="-342900" lvl="0" marL="457200" rtl="0" algn="l">
              <a:lnSpc>
                <a:spcPct val="100000"/>
              </a:lnSpc>
              <a:spcBef>
                <a:spcPts val="0"/>
              </a:spcBef>
              <a:spcAft>
                <a:spcPts val="0"/>
              </a:spcAft>
              <a:buClr>
                <a:srgbClr val="000000"/>
              </a:buClr>
              <a:buSzPts val="1800"/>
              <a:buFont typeface="Arial"/>
              <a:buChar char="●"/>
            </a:pPr>
            <a:r>
              <a:rPr lang="zh-CN" sz="1800">
                <a:solidFill>
                  <a:srgbClr val="000000"/>
                </a:solidFill>
                <a:latin typeface="Arial"/>
                <a:ea typeface="Arial"/>
                <a:cs typeface="Arial"/>
                <a:sym typeface="Arial"/>
              </a:rPr>
              <a:t>Eg: “Kashmir” refers to </a:t>
            </a:r>
            <a:br>
              <a:rPr lang="zh-CN" sz="1800">
                <a:solidFill>
                  <a:srgbClr val="000000"/>
                </a:solidFill>
                <a:latin typeface="Arial"/>
                <a:ea typeface="Arial"/>
                <a:cs typeface="Arial"/>
                <a:sym typeface="Arial"/>
              </a:rPr>
            </a:br>
            <a:r>
              <a:rPr lang="zh-CN" sz="1800">
                <a:solidFill>
                  <a:srgbClr val="000000"/>
                </a:solidFill>
                <a:latin typeface="Arial"/>
                <a:ea typeface="Arial"/>
                <a:cs typeface="Arial"/>
                <a:sym typeface="Arial"/>
              </a:rPr>
              <a:t>Kashmir (the region) in 90.91% of all occurrences,</a:t>
            </a:r>
            <a:br>
              <a:rPr lang="zh-CN" sz="1800">
                <a:solidFill>
                  <a:srgbClr val="000000"/>
                </a:solidFill>
                <a:latin typeface="Arial"/>
                <a:ea typeface="Arial"/>
                <a:cs typeface="Arial"/>
                <a:sym typeface="Arial"/>
              </a:rPr>
            </a:br>
            <a:r>
              <a:rPr lang="zh-CN" sz="1800">
                <a:solidFill>
                  <a:srgbClr val="000000"/>
                </a:solidFill>
                <a:latin typeface="Arial"/>
                <a:ea typeface="Arial"/>
                <a:cs typeface="Arial"/>
                <a:sym typeface="Arial"/>
              </a:rPr>
              <a:t>in 5.45% to Kashmir (Song).</a:t>
            </a:r>
            <a:endParaRPr sz="18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457200" y="383381"/>
            <a:ext cx="8229600" cy="450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262626"/>
              </a:buClr>
              <a:buSzPts val="3200"/>
              <a:buFont typeface="Verdana"/>
              <a:buNone/>
            </a:pPr>
            <a:r>
              <a:rPr lang="zh-CN"/>
              <a:t>Project Goal</a:t>
            </a:r>
            <a:endParaRPr/>
          </a:p>
        </p:txBody>
      </p:sp>
      <p:sp>
        <p:nvSpPr>
          <p:cNvPr id="147" name="Google Shape;147;p27"/>
          <p:cNvSpPr txBox="1"/>
          <p:nvPr>
            <p:ph idx="1" type="body"/>
          </p:nvPr>
        </p:nvSpPr>
        <p:spPr>
          <a:xfrm>
            <a:off x="457200" y="1282075"/>
            <a:ext cx="8229600" cy="37542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750"/>
              </a:spcBef>
              <a:spcAft>
                <a:spcPts val="0"/>
              </a:spcAft>
              <a:buSzPts val="1815"/>
              <a:buNone/>
            </a:pPr>
            <a:r>
              <a:rPr b="1" lang="zh-CN" sz="2300">
                <a:latin typeface="Calibri"/>
                <a:ea typeface="Calibri"/>
                <a:cs typeface="Calibri"/>
                <a:sym typeface="Calibri"/>
              </a:rPr>
              <a:t>Goal:</a:t>
            </a:r>
            <a:r>
              <a:rPr lang="zh-CN" sz="2300">
                <a:latin typeface="Calibri"/>
                <a:ea typeface="Calibri"/>
                <a:cs typeface="Calibri"/>
                <a:sym typeface="Calibri"/>
              </a:rPr>
              <a:t> Improve BT’s current entity linking tool </a:t>
            </a:r>
            <a:r>
              <a:rPr b="1" lang="zh-CN" sz="2300">
                <a:latin typeface="Calibri"/>
                <a:ea typeface="Calibri"/>
                <a:cs typeface="Calibri"/>
                <a:sym typeface="Calibri"/>
              </a:rPr>
              <a:t>Rosette</a:t>
            </a:r>
            <a:r>
              <a:rPr lang="zh-CN" sz="2300">
                <a:latin typeface="Calibri"/>
                <a:ea typeface="Calibri"/>
                <a:cs typeface="Calibri"/>
                <a:sym typeface="Calibri"/>
              </a:rPr>
              <a:t> by applying a novel model to increase entity linking performance.</a:t>
            </a:r>
            <a:endParaRPr sz="2300">
              <a:latin typeface="Calibri"/>
              <a:ea typeface="Calibri"/>
              <a:cs typeface="Calibri"/>
              <a:sym typeface="Calibri"/>
            </a:endParaRPr>
          </a:p>
          <a:p>
            <a:pPr indent="0" lvl="0" marL="0" rtl="0" algn="l">
              <a:lnSpc>
                <a:spcPct val="70000"/>
              </a:lnSpc>
              <a:spcBef>
                <a:spcPts val="750"/>
              </a:spcBef>
              <a:spcAft>
                <a:spcPts val="0"/>
              </a:spcAft>
              <a:buSzPts val="1815"/>
              <a:buNone/>
            </a:pPr>
            <a:r>
              <a:t/>
            </a:r>
            <a:endParaRPr sz="2300">
              <a:latin typeface="Calibri"/>
              <a:ea typeface="Calibri"/>
              <a:cs typeface="Calibri"/>
              <a:sym typeface="Calibri"/>
            </a:endParaRPr>
          </a:p>
          <a:p>
            <a:pPr indent="0" lvl="0" marL="0" rtl="0" algn="l">
              <a:lnSpc>
                <a:spcPct val="70000"/>
              </a:lnSpc>
              <a:spcBef>
                <a:spcPts val="750"/>
              </a:spcBef>
              <a:spcAft>
                <a:spcPts val="0"/>
              </a:spcAft>
              <a:buClr>
                <a:schemeClr val="dk1"/>
              </a:buClr>
              <a:buSzPts val="1815"/>
              <a:buFont typeface="Arial"/>
              <a:buNone/>
            </a:pPr>
            <a:r>
              <a:rPr b="1" lang="zh-CN" sz="2300">
                <a:latin typeface="Calibri"/>
                <a:ea typeface="Calibri"/>
                <a:cs typeface="Calibri"/>
                <a:sym typeface="Calibri"/>
              </a:rPr>
              <a:t>Current Stage:</a:t>
            </a:r>
            <a:r>
              <a:rPr lang="zh-CN" sz="2300">
                <a:latin typeface="Calibri"/>
                <a:ea typeface="Calibri"/>
                <a:cs typeface="Calibri"/>
                <a:sym typeface="Calibri"/>
              </a:rPr>
              <a:t> Implement three entity linking models based on research papers.</a:t>
            </a:r>
            <a:endParaRPr sz="2300">
              <a:latin typeface="Calibri"/>
              <a:ea typeface="Calibri"/>
              <a:cs typeface="Calibri"/>
              <a:sym typeface="Calibri"/>
            </a:endParaRPr>
          </a:p>
          <a:p>
            <a:pPr indent="0" lvl="0" marL="0" rtl="0" algn="l">
              <a:lnSpc>
                <a:spcPct val="70000"/>
              </a:lnSpc>
              <a:spcBef>
                <a:spcPts val="750"/>
              </a:spcBef>
              <a:spcAft>
                <a:spcPts val="0"/>
              </a:spcAft>
              <a:buSzPts val="1815"/>
              <a:buNone/>
            </a:pPr>
            <a:r>
              <a:t/>
            </a:r>
            <a:endParaRPr sz="2300">
              <a:latin typeface="Calibri"/>
              <a:ea typeface="Calibri"/>
              <a:cs typeface="Calibri"/>
              <a:sym typeface="Calibri"/>
            </a:endParaRPr>
          </a:p>
          <a:p>
            <a:pPr indent="0" lvl="0" marL="0" rtl="0" algn="l">
              <a:lnSpc>
                <a:spcPct val="70000"/>
              </a:lnSpc>
              <a:spcBef>
                <a:spcPts val="750"/>
              </a:spcBef>
              <a:spcAft>
                <a:spcPts val="0"/>
              </a:spcAft>
              <a:buSzPts val="1815"/>
              <a:buNone/>
            </a:pPr>
            <a:r>
              <a:t/>
            </a:r>
            <a:endParaRPr sz="2300">
              <a:latin typeface="Calibri"/>
              <a:ea typeface="Calibri"/>
              <a:cs typeface="Calibri"/>
              <a:sym typeface="Calibri"/>
            </a:endParaRPr>
          </a:p>
          <a:p>
            <a:pPr indent="0" lvl="0" marL="0" rtl="0" algn="l">
              <a:lnSpc>
                <a:spcPct val="70000"/>
              </a:lnSpc>
              <a:spcBef>
                <a:spcPts val="750"/>
              </a:spcBef>
              <a:spcAft>
                <a:spcPts val="0"/>
              </a:spcAft>
              <a:buClr>
                <a:schemeClr val="dk1"/>
              </a:buClr>
              <a:buSzPts val="1815"/>
              <a:buFont typeface="Arial"/>
              <a:buNone/>
            </a:pPr>
            <a:r>
              <a:t/>
            </a:r>
            <a:endParaRPr sz="2300">
              <a:latin typeface="Calibri"/>
              <a:ea typeface="Calibri"/>
              <a:cs typeface="Calibri"/>
              <a:sym typeface="Calibri"/>
            </a:endParaRPr>
          </a:p>
        </p:txBody>
      </p:sp>
      <p:sp>
        <p:nvSpPr>
          <p:cNvPr id="148" name="Google Shape;148;p27"/>
          <p:cNvSpPr txBox="1"/>
          <p:nvPr>
            <p:ph idx="12" type="sldNum"/>
          </p:nvPr>
        </p:nvSpPr>
        <p:spPr>
          <a:xfrm>
            <a:off x="89651" y="4814511"/>
            <a:ext cx="457200" cy="22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pic>
        <p:nvPicPr>
          <p:cNvPr id="149" name="Google Shape;149;p27"/>
          <p:cNvPicPr preferRelativeResize="0"/>
          <p:nvPr/>
        </p:nvPicPr>
        <p:blipFill>
          <a:blip r:embed="rId3">
            <a:alphaModFix/>
          </a:blip>
          <a:stretch>
            <a:fillRect/>
          </a:stretch>
        </p:blipFill>
        <p:spPr>
          <a:xfrm>
            <a:off x="2458200" y="3379975"/>
            <a:ext cx="3924300" cy="1162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4"/>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Context Similarity</a:t>
            </a:r>
            <a:r>
              <a:rPr lang="zh-CN"/>
              <a:t>:</a:t>
            </a:r>
            <a:endParaRPr/>
          </a:p>
        </p:txBody>
      </p:sp>
      <p:sp>
        <p:nvSpPr>
          <p:cNvPr id="368" name="Google Shape;368;p54"/>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369" name="Google Shape;369;p54"/>
          <p:cNvSpPr txBox="1"/>
          <p:nvPr>
            <p:ph idx="1" type="body"/>
          </p:nvPr>
        </p:nvSpPr>
        <p:spPr>
          <a:xfrm>
            <a:off x="457200" y="1066800"/>
            <a:ext cx="8229600" cy="34863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Clr>
                <a:srgbClr val="000000"/>
              </a:buClr>
              <a:buSzPts val="1800"/>
              <a:buFont typeface="Arial"/>
              <a:buChar char="●"/>
            </a:pPr>
            <a:r>
              <a:rPr lang="zh-CN" sz="1800">
                <a:solidFill>
                  <a:srgbClr val="000000"/>
                </a:solidFill>
                <a:latin typeface="Arial"/>
                <a:ea typeface="Arial"/>
                <a:cs typeface="Arial"/>
                <a:sym typeface="Arial"/>
              </a:rPr>
              <a:t>Two approaches:</a:t>
            </a:r>
            <a:endParaRPr sz="1800">
              <a:solidFill>
                <a:srgbClr val="000000"/>
              </a:solidFill>
              <a:latin typeface="Arial"/>
              <a:ea typeface="Arial"/>
              <a:cs typeface="Arial"/>
              <a:sym typeface="Arial"/>
            </a:endParaRPr>
          </a:p>
          <a:p>
            <a:pPr indent="-342900" lvl="1" marL="914400" rtl="0" algn="l">
              <a:lnSpc>
                <a:spcPct val="100000"/>
              </a:lnSpc>
              <a:spcBef>
                <a:spcPts val="0"/>
              </a:spcBef>
              <a:spcAft>
                <a:spcPts val="0"/>
              </a:spcAft>
              <a:buClr>
                <a:srgbClr val="000000"/>
              </a:buClr>
              <a:buSzPts val="1800"/>
              <a:buFont typeface="Arial"/>
              <a:buChar char="○"/>
            </a:pPr>
            <a:r>
              <a:rPr lang="zh-CN" sz="1800">
                <a:solidFill>
                  <a:srgbClr val="000000"/>
                </a:solidFill>
                <a:latin typeface="Arial"/>
                <a:ea typeface="Arial"/>
                <a:cs typeface="Arial"/>
                <a:sym typeface="Arial"/>
              </a:rPr>
              <a:t>For each mention, construct a context from all words in the input text.</a:t>
            </a:r>
            <a:endParaRPr sz="1800">
              <a:solidFill>
                <a:srgbClr val="000000"/>
              </a:solidFill>
              <a:latin typeface="Arial"/>
              <a:ea typeface="Arial"/>
              <a:cs typeface="Arial"/>
              <a:sym typeface="Arial"/>
            </a:endParaRPr>
          </a:p>
          <a:p>
            <a:pPr indent="-342900" lvl="2" marL="1371600" rtl="0" algn="l">
              <a:lnSpc>
                <a:spcPct val="100000"/>
              </a:lnSpc>
              <a:spcBef>
                <a:spcPts val="0"/>
              </a:spcBef>
              <a:spcAft>
                <a:spcPts val="0"/>
              </a:spcAft>
              <a:buClr>
                <a:schemeClr val="dk1"/>
              </a:buClr>
              <a:buSzPts val="1800"/>
              <a:buFont typeface="Arial"/>
              <a:buChar char="■"/>
            </a:pPr>
            <a:r>
              <a:rPr lang="zh-CN">
                <a:solidFill>
                  <a:srgbClr val="000000"/>
                </a:solidFill>
                <a:latin typeface="Arial"/>
                <a:ea typeface="Arial"/>
                <a:cs typeface="Arial"/>
                <a:sym typeface="Arial"/>
              </a:rPr>
              <a:t>It represents mention as set of weighted words or phrases</a:t>
            </a:r>
            <a:endParaRPr>
              <a:solidFill>
                <a:srgbClr val="000000"/>
              </a:solidFill>
              <a:latin typeface="Arial"/>
              <a:ea typeface="Arial"/>
              <a:cs typeface="Arial"/>
              <a:sym typeface="Arial"/>
            </a:endParaRPr>
          </a:p>
          <a:p>
            <a:pPr indent="-330200" lvl="1" marL="914400" rtl="0" algn="l">
              <a:lnSpc>
                <a:spcPct val="100000"/>
              </a:lnSpc>
              <a:spcBef>
                <a:spcPts val="0"/>
              </a:spcBef>
              <a:spcAft>
                <a:spcPts val="0"/>
              </a:spcAft>
              <a:buClr>
                <a:srgbClr val="000000"/>
              </a:buClr>
              <a:buSzPts val="1600"/>
              <a:buFont typeface="Arial"/>
              <a:buChar char="○"/>
            </a:pPr>
            <a:r>
              <a:rPr lang="zh-CN" sz="1800">
                <a:solidFill>
                  <a:srgbClr val="000000"/>
                </a:solidFill>
                <a:latin typeface="Arial"/>
                <a:ea typeface="Arial"/>
                <a:cs typeface="Arial"/>
                <a:sym typeface="Arial"/>
              </a:rPr>
              <a:t>Consider similarity score based on syntactically-parsed context</a:t>
            </a:r>
            <a:endParaRPr sz="1800">
              <a:solidFill>
                <a:srgbClr val="000000"/>
              </a:solidFill>
              <a:latin typeface="Arial"/>
              <a:ea typeface="Arial"/>
              <a:cs typeface="Arial"/>
              <a:sym typeface="Arial"/>
            </a:endParaRPr>
          </a:p>
          <a:p>
            <a:pPr indent="-342900" lvl="2" marL="1371600" rtl="0" algn="l">
              <a:lnSpc>
                <a:spcPct val="100000"/>
              </a:lnSpc>
              <a:spcBef>
                <a:spcPts val="0"/>
              </a:spcBef>
              <a:spcAft>
                <a:spcPts val="0"/>
              </a:spcAft>
              <a:buClr>
                <a:schemeClr val="dk1"/>
              </a:buClr>
              <a:buSzPts val="1800"/>
              <a:buFont typeface="Arial"/>
              <a:buChar char="■"/>
            </a:pPr>
            <a:r>
              <a:rPr lang="zh-CN">
                <a:solidFill>
                  <a:srgbClr val="000000"/>
                </a:solidFill>
                <a:latin typeface="Arial"/>
                <a:ea typeface="Arial"/>
                <a:cs typeface="Arial"/>
                <a:sym typeface="Arial"/>
              </a:rPr>
              <a:t>Associate each entity with </a:t>
            </a:r>
            <a:r>
              <a:rPr lang="zh-CN">
                <a:solidFill>
                  <a:srgbClr val="000000"/>
                </a:solidFill>
                <a:latin typeface="Arial"/>
                <a:ea typeface="Arial"/>
                <a:cs typeface="Arial"/>
                <a:sym typeface="Arial"/>
              </a:rPr>
              <a:t>characteristic</a:t>
            </a:r>
            <a:r>
              <a:rPr lang="zh-CN">
                <a:solidFill>
                  <a:srgbClr val="000000"/>
                </a:solidFill>
                <a:latin typeface="Arial"/>
                <a:ea typeface="Arial"/>
                <a:cs typeface="Arial"/>
                <a:sym typeface="Arial"/>
              </a:rPr>
              <a:t> key phrases or words.</a:t>
            </a:r>
            <a:endParaRPr>
              <a:solidFill>
                <a:srgbClr val="000000"/>
              </a:solidFill>
              <a:latin typeface="Arial"/>
              <a:ea typeface="Arial"/>
              <a:cs typeface="Arial"/>
              <a:sym typeface="Arial"/>
            </a:endParaRPr>
          </a:p>
          <a:p>
            <a:pPr indent="0" lvl="0" marL="1371600" rtl="0" algn="l">
              <a:lnSpc>
                <a:spcPct val="100000"/>
              </a:lnSpc>
              <a:spcBef>
                <a:spcPts val="0"/>
              </a:spcBef>
              <a:spcAft>
                <a:spcPts val="0"/>
              </a:spcAft>
              <a:buNone/>
            </a:pPr>
            <a:r>
              <a:rPr lang="zh-CN" sz="1600">
                <a:solidFill>
                  <a:srgbClr val="000000"/>
                </a:solidFill>
                <a:latin typeface="Arial"/>
                <a:ea typeface="Arial"/>
                <a:cs typeface="Arial"/>
                <a:sym typeface="Arial"/>
              </a:rPr>
              <a:t>Eg: “Page”</a:t>
            </a:r>
            <a:endParaRPr sz="1600">
              <a:solidFill>
                <a:srgbClr val="000000"/>
              </a:solidFill>
              <a:latin typeface="Arial"/>
              <a:ea typeface="Arial"/>
              <a:cs typeface="Arial"/>
              <a:sym typeface="Arial"/>
            </a:endParaRPr>
          </a:p>
          <a:p>
            <a:pPr indent="0" lvl="0" marL="1371600" rtl="0" algn="l">
              <a:lnSpc>
                <a:spcPct val="100000"/>
              </a:lnSpc>
              <a:spcBef>
                <a:spcPts val="0"/>
              </a:spcBef>
              <a:spcAft>
                <a:spcPts val="0"/>
              </a:spcAft>
              <a:buNone/>
            </a:pPr>
            <a:r>
              <a:rPr lang="zh-CN" sz="1600">
                <a:solidFill>
                  <a:srgbClr val="000000"/>
                </a:solidFill>
                <a:latin typeface="Arial"/>
                <a:ea typeface="Arial"/>
                <a:cs typeface="Arial"/>
                <a:sym typeface="Arial"/>
              </a:rPr>
              <a:t>Larry Page: keyphrases like “Stanford”, “search engine”, etc.</a:t>
            </a:r>
            <a:endParaRPr sz="1600">
              <a:solidFill>
                <a:srgbClr val="000000"/>
              </a:solidFill>
              <a:latin typeface="Arial"/>
              <a:ea typeface="Arial"/>
              <a:cs typeface="Arial"/>
              <a:sym typeface="Arial"/>
            </a:endParaRPr>
          </a:p>
          <a:p>
            <a:pPr indent="0" lvl="0" marL="1371600" rtl="0" algn="l">
              <a:lnSpc>
                <a:spcPct val="100000"/>
              </a:lnSpc>
              <a:spcBef>
                <a:spcPts val="0"/>
              </a:spcBef>
              <a:spcAft>
                <a:spcPts val="0"/>
              </a:spcAft>
              <a:buNone/>
            </a:pPr>
            <a:r>
              <a:rPr lang="zh-CN" sz="1600">
                <a:solidFill>
                  <a:srgbClr val="000000"/>
                </a:solidFill>
                <a:latin typeface="Arial"/>
                <a:ea typeface="Arial"/>
                <a:cs typeface="Arial"/>
                <a:sym typeface="Arial"/>
              </a:rPr>
              <a:t>Jimmy Page: keyphrases like “Gibson guitar”, “hard rock”, etc.</a:t>
            </a:r>
            <a:endParaRPr sz="1600">
              <a:latin typeface="Arial"/>
              <a:ea typeface="Arial"/>
              <a:cs typeface="Arial"/>
              <a:sym typeface="Arial"/>
            </a:endParaRPr>
          </a:p>
          <a:p>
            <a:pPr indent="-342900" lvl="2" marL="1371600" rtl="0" algn="l">
              <a:lnSpc>
                <a:spcPct val="100000"/>
              </a:lnSpc>
              <a:spcBef>
                <a:spcPts val="0"/>
              </a:spcBef>
              <a:spcAft>
                <a:spcPts val="0"/>
              </a:spcAft>
              <a:buClr>
                <a:schemeClr val="dk1"/>
              </a:buClr>
              <a:buSzPts val="1800"/>
              <a:buFont typeface="Arial"/>
              <a:buChar char="■"/>
            </a:pPr>
            <a:r>
              <a:rPr lang="zh-CN">
                <a:latin typeface="Arial"/>
                <a:ea typeface="Arial"/>
                <a:cs typeface="Arial"/>
                <a:sym typeface="Arial"/>
              </a:rPr>
              <a:t>Compute similarity measure between a mention and entity candidates.</a:t>
            </a:r>
            <a:endParaRPr>
              <a:latin typeface="Arial"/>
              <a:ea typeface="Arial"/>
              <a:cs typeface="Arial"/>
              <a:sym typeface="Arial"/>
            </a:endParaRPr>
          </a:p>
          <a:p>
            <a:pPr indent="-342900" lvl="2" marL="1371600" rtl="0" algn="l">
              <a:lnSpc>
                <a:spcPct val="100000"/>
              </a:lnSpc>
              <a:spcBef>
                <a:spcPts val="0"/>
              </a:spcBef>
              <a:spcAft>
                <a:spcPts val="0"/>
              </a:spcAft>
              <a:buClr>
                <a:schemeClr val="dk1"/>
              </a:buClr>
              <a:buSzPts val="1800"/>
              <a:buFont typeface="Arial"/>
              <a:buChar char="■"/>
            </a:pPr>
            <a:r>
              <a:rPr lang="zh-CN">
                <a:latin typeface="Arial"/>
                <a:ea typeface="Arial"/>
                <a:cs typeface="Arial"/>
                <a:sym typeface="Arial"/>
              </a:rPr>
              <a:t>Additionally, use syntactic contextualization technique, based on dependency trees, that suggests phrases that typically co-occur.</a:t>
            </a:r>
            <a:endParaRPr>
              <a:latin typeface="Arial"/>
              <a:ea typeface="Arial"/>
              <a:cs typeface="Arial"/>
              <a:sym typeface="Arial"/>
            </a:endParaRPr>
          </a:p>
          <a:p>
            <a:pPr indent="0" lvl="0" marL="13716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5"/>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Coherence among Entities</a:t>
            </a:r>
            <a:r>
              <a:rPr lang="zh-CN"/>
              <a:t>:</a:t>
            </a:r>
            <a:endParaRPr/>
          </a:p>
        </p:txBody>
      </p:sp>
      <p:sp>
        <p:nvSpPr>
          <p:cNvPr id="375" name="Google Shape;375;p55"/>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376" name="Google Shape;376;p55"/>
          <p:cNvSpPr txBox="1"/>
          <p:nvPr>
            <p:ph idx="1" type="body"/>
          </p:nvPr>
        </p:nvSpPr>
        <p:spPr>
          <a:xfrm>
            <a:off x="457200" y="1066800"/>
            <a:ext cx="8229600" cy="34863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rgbClr val="000000"/>
              </a:buClr>
              <a:buSzPts val="1800"/>
              <a:buChar char="●"/>
            </a:pPr>
            <a:r>
              <a:rPr lang="zh-CN" sz="1800">
                <a:latin typeface="Arial"/>
                <a:ea typeface="Arial"/>
                <a:cs typeface="Arial"/>
                <a:sym typeface="Arial"/>
              </a:rPr>
              <a:t>Quantify the coherence among two entities by the number of incoming links that their Wikipedia articles share.</a:t>
            </a:r>
            <a:endParaRPr sz="1800">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Char char="●"/>
            </a:pPr>
            <a:r>
              <a:rPr lang="zh-CN" sz="1800">
                <a:latin typeface="Arial"/>
                <a:ea typeface="Arial"/>
                <a:cs typeface="Arial"/>
                <a:sym typeface="Arial"/>
              </a:rPr>
              <a:t>It’s based on the notion that entities that co-occur in a text document have some semantic relationship or have the same semantic type.</a:t>
            </a:r>
            <a:endParaRPr sz="1800">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Char char="●"/>
            </a:pPr>
            <a:r>
              <a:rPr lang="zh-CN" sz="1800">
                <a:latin typeface="Arial"/>
                <a:ea typeface="Arial"/>
                <a:cs typeface="Arial"/>
                <a:sym typeface="Arial"/>
              </a:rPr>
              <a:t>Eg: Most texts deal with a single or few semantically related topics, like, rock music, internet technology or global warming</a:t>
            </a:r>
            <a:endParaRPr sz="1800">
              <a:latin typeface="Arial"/>
              <a:ea typeface="Arial"/>
              <a:cs typeface="Arial"/>
              <a:sym typeface="Arial"/>
            </a:endParaRPr>
          </a:p>
          <a:p>
            <a:pPr indent="0" lvl="0" marL="457200" marR="0" rtl="0" algn="l">
              <a:lnSpc>
                <a:spcPct val="100000"/>
              </a:lnSpc>
              <a:spcBef>
                <a:spcPts val="0"/>
              </a:spcBef>
              <a:spcAft>
                <a:spcPts val="0"/>
              </a:spcAft>
              <a:buNone/>
            </a:pPr>
            <a:r>
              <a:t/>
            </a:r>
            <a:endParaRPr sz="1800">
              <a:latin typeface="Arial"/>
              <a:ea typeface="Arial"/>
              <a:cs typeface="Arial"/>
              <a:sym typeface="Arial"/>
            </a:endParaRPr>
          </a:p>
          <a:p>
            <a:pPr indent="0" lvl="0" marL="13716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6"/>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Graph Modelling</a:t>
            </a:r>
            <a:r>
              <a:rPr lang="zh-CN"/>
              <a:t>:</a:t>
            </a:r>
            <a:endParaRPr/>
          </a:p>
        </p:txBody>
      </p:sp>
      <p:sp>
        <p:nvSpPr>
          <p:cNvPr id="382" name="Google Shape;382;p56"/>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383" name="Google Shape;383;p56"/>
          <p:cNvSpPr txBox="1"/>
          <p:nvPr>
            <p:ph idx="1" type="body"/>
          </p:nvPr>
        </p:nvSpPr>
        <p:spPr>
          <a:xfrm>
            <a:off x="457200" y="1066800"/>
            <a:ext cx="8229600" cy="34863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latin typeface="Arial"/>
              <a:ea typeface="Arial"/>
              <a:cs typeface="Arial"/>
              <a:sym typeface="Arial"/>
            </a:endParaRPr>
          </a:p>
          <a:p>
            <a:pPr indent="0" lvl="0" marL="13716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p:txBody>
      </p:sp>
      <p:pic>
        <p:nvPicPr>
          <p:cNvPr id="384" name="Google Shape;384;p56"/>
          <p:cNvPicPr preferRelativeResize="0"/>
          <p:nvPr/>
        </p:nvPicPr>
        <p:blipFill>
          <a:blip r:embed="rId3">
            <a:alphaModFix/>
          </a:blip>
          <a:stretch>
            <a:fillRect/>
          </a:stretch>
        </p:blipFill>
        <p:spPr>
          <a:xfrm>
            <a:off x="841613" y="1266900"/>
            <a:ext cx="7305675" cy="3086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7"/>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Graph Algorithm:</a:t>
            </a:r>
            <a:endParaRPr/>
          </a:p>
        </p:txBody>
      </p:sp>
      <p:sp>
        <p:nvSpPr>
          <p:cNvPr id="390" name="Google Shape;390;p57"/>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391" name="Google Shape;391;p57"/>
          <p:cNvSpPr txBox="1"/>
          <p:nvPr>
            <p:ph idx="1" type="body"/>
          </p:nvPr>
        </p:nvSpPr>
        <p:spPr>
          <a:xfrm>
            <a:off x="457200" y="1066800"/>
            <a:ext cx="8229600" cy="34863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latin typeface="Arial"/>
              <a:ea typeface="Arial"/>
              <a:cs typeface="Arial"/>
              <a:sym typeface="Arial"/>
            </a:endParaRPr>
          </a:p>
          <a:p>
            <a:pPr indent="0" lvl="0" marL="13716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p:txBody>
      </p:sp>
      <p:pic>
        <p:nvPicPr>
          <p:cNvPr id="392" name="Google Shape;392;p57"/>
          <p:cNvPicPr preferRelativeResize="0"/>
          <p:nvPr/>
        </p:nvPicPr>
        <p:blipFill>
          <a:blip r:embed="rId3">
            <a:alphaModFix/>
          </a:blip>
          <a:stretch>
            <a:fillRect/>
          </a:stretch>
        </p:blipFill>
        <p:spPr>
          <a:xfrm>
            <a:off x="2096687" y="984200"/>
            <a:ext cx="3999075" cy="3950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8"/>
          <p:cNvSpPr txBox="1"/>
          <p:nvPr>
            <p:ph type="title"/>
          </p:nvPr>
        </p:nvSpPr>
        <p:spPr>
          <a:xfrm>
            <a:off x="457200" y="192881"/>
            <a:ext cx="8229600" cy="450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262626"/>
              </a:buClr>
              <a:buSzPts val="3200"/>
              <a:buFont typeface="Verdana"/>
              <a:buNone/>
            </a:pPr>
            <a:r>
              <a:rPr lang="zh-CN"/>
              <a:t>Difficulties</a:t>
            </a:r>
            <a:endParaRPr/>
          </a:p>
        </p:txBody>
      </p:sp>
      <p:sp>
        <p:nvSpPr>
          <p:cNvPr id="399" name="Google Shape;399;p58"/>
          <p:cNvSpPr txBox="1"/>
          <p:nvPr>
            <p:ph idx="1" type="body"/>
          </p:nvPr>
        </p:nvSpPr>
        <p:spPr>
          <a:xfrm>
            <a:off x="457200" y="1199950"/>
            <a:ext cx="8453700" cy="2614800"/>
          </a:xfrm>
          <a:prstGeom prst="rect">
            <a:avLst/>
          </a:prstGeom>
          <a:noFill/>
          <a:ln>
            <a:noFill/>
          </a:ln>
        </p:spPr>
        <p:txBody>
          <a:bodyPr anchorCtr="0" anchor="t" bIns="45700" lIns="91425" spcFirstLastPara="1" rIns="91425" wrap="square" tIns="45700">
            <a:noAutofit/>
          </a:bodyPr>
          <a:lstStyle/>
          <a:p>
            <a:pPr indent="-374650" lvl="0" marL="457200" marR="0" rtl="0" algn="l">
              <a:lnSpc>
                <a:spcPct val="115000"/>
              </a:lnSpc>
              <a:spcBef>
                <a:spcPts val="0"/>
              </a:spcBef>
              <a:spcAft>
                <a:spcPts val="0"/>
              </a:spcAft>
              <a:buSzPts val="2300"/>
              <a:buFont typeface="Calibri"/>
              <a:buChar char="•"/>
            </a:pPr>
            <a:r>
              <a:rPr lang="zh-CN" sz="2300">
                <a:latin typeface="Calibri"/>
                <a:ea typeface="Calibri"/>
                <a:cs typeface="Calibri"/>
                <a:sym typeface="Calibri"/>
              </a:rPr>
              <a:t>The testing result of BT dataset is not good</a:t>
            </a:r>
            <a:endParaRPr sz="2300">
              <a:latin typeface="Calibri"/>
              <a:ea typeface="Calibri"/>
              <a:cs typeface="Calibri"/>
              <a:sym typeface="Calibri"/>
            </a:endParaRPr>
          </a:p>
          <a:p>
            <a:pPr indent="-374650" lvl="0" marL="457200" marR="0" rtl="0" algn="l">
              <a:lnSpc>
                <a:spcPct val="115000"/>
              </a:lnSpc>
              <a:spcBef>
                <a:spcPts val="0"/>
              </a:spcBef>
              <a:spcAft>
                <a:spcPts val="0"/>
              </a:spcAft>
              <a:buSzPts val="2300"/>
              <a:buFont typeface="Calibri"/>
              <a:buChar char="•"/>
            </a:pPr>
            <a:r>
              <a:rPr lang="zh-CN" sz="2300">
                <a:latin typeface="Calibri"/>
                <a:ea typeface="Calibri"/>
                <a:cs typeface="Calibri"/>
                <a:sym typeface="Calibri"/>
              </a:rPr>
              <a:t>Large data files and not enough space </a:t>
            </a:r>
            <a:endParaRPr sz="2300">
              <a:latin typeface="Calibri"/>
              <a:ea typeface="Calibri"/>
              <a:cs typeface="Calibri"/>
              <a:sym typeface="Calibri"/>
            </a:endParaRPr>
          </a:p>
          <a:p>
            <a:pPr indent="-374650" lvl="0" marL="457200" marR="0" rtl="0" algn="l">
              <a:lnSpc>
                <a:spcPct val="115000"/>
              </a:lnSpc>
              <a:spcBef>
                <a:spcPts val="0"/>
              </a:spcBef>
              <a:spcAft>
                <a:spcPts val="0"/>
              </a:spcAft>
              <a:buSzPts val="2300"/>
              <a:buFont typeface="Calibri"/>
              <a:buChar char="•"/>
            </a:pPr>
            <a:r>
              <a:rPr lang="zh-CN" sz="2300">
                <a:latin typeface="Calibri"/>
                <a:ea typeface="Calibri"/>
                <a:cs typeface="Calibri"/>
                <a:sym typeface="Calibri"/>
              </a:rPr>
              <a:t>Documentation to run models are bit confusing and require other installation packages</a:t>
            </a:r>
            <a:endParaRPr sz="2300">
              <a:latin typeface="Calibri"/>
              <a:ea typeface="Calibri"/>
              <a:cs typeface="Calibri"/>
              <a:sym typeface="Calibri"/>
            </a:endParaRPr>
          </a:p>
          <a:p>
            <a:pPr indent="-374650" lvl="0" marL="457200" marR="0" rtl="0" algn="l">
              <a:lnSpc>
                <a:spcPct val="115000"/>
              </a:lnSpc>
              <a:spcBef>
                <a:spcPts val="0"/>
              </a:spcBef>
              <a:spcAft>
                <a:spcPts val="0"/>
              </a:spcAft>
              <a:buSzPts val="2300"/>
              <a:buFont typeface="Calibri"/>
              <a:buChar char="•"/>
            </a:pPr>
            <a:r>
              <a:rPr lang="zh-CN" sz="2300">
                <a:latin typeface="Calibri"/>
                <a:ea typeface="Calibri"/>
                <a:cs typeface="Calibri"/>
                <a:sym typeface="Calibri"/>
              </a:rPr>
              <a:t>Issue running DeepType model</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zh-CN" sz="2300">
                <a:latin typeface="Calibri"/>
                <a:ea typeface="Calibri"/>
                <a:cs typeface="Calibri"/>
                <a:sym typeface="Calibri"/>
              </a:rPr>
              <a:t>Learning a new neural graph algorithm </a:t>
            </a:r>
            <a:endParaRPr sz="2300">
              <a:latin typeface="Calibri"/>
              <a:ea typeface="Calibri"/>
              <a:cs typeface="Calibri"/>
              <a:sym typeface="Calibri"/>
            </a:endParaRPr>
          </a:p>
          <a:p>
            <a:pPr indent="0" lvl="0" marL="457200" rtl="0" algn="l">
              <a:lnSpc>
                <a:spcPct val="95000"/>
              </a:lnSpc>
              <a:spcBef>
                <a:spcPts val="0"/>
              </a:spcBef>
              <a:spcAft>
                <a:spcPts val="0"/>
              </a:spcAft>
              <a:buNone/>
            </a:pPr>
            <a:r>
              <a:t/>
            </a:r>
            <a:endParaRPr sz="2300">
              <a:latin typeface="Calibri"/>
              <a:ea typeface="Calibri"/>
              <a:cs typeface="Calibri"/>
              <a:sym typeface="Calibri"/>
            </a:endParaRPr>
          </a:p>
          <a:p>
            <a:pPr indent="0" lvl="0" marL="457200" rtl="0" algn="l">
              <a:lnSpc>
                <a:spcPct val="95000"/>
              </a:lnSpc>
              <a:spcBef>
                <a:spcPts val="0"/>
              </a:spcBef>
              <a:spcAft>
                <a:spcPts val="0"/>
              </a:spcAft>
              <a:buNone/>
            </a:pPr>
            <a:r>
              <a:t/>
            </a:r>
            <a:endParaRPr sz="2300">
              <a:latin typeface="Calibri"/>
              <a:ea typeface="Calibri"/>
              <a:cs typeface="Calibri"/>
              <a:sym typeface="Calibri"/>
            </a:endParaRPr>
          </a:p>
          <a:p>
            <a:pPr indent="0" lvl="0" marL="457200" rtl="0" algn="l">
              <a:lnSpc>
                <a:spcPct val="95000"/>
              </a:lnSpc>
              <a:spcBef>
                <a:spcPts val="0"/>
              </a:spcBef>
              <a:spcAft>
                <a:spcPts val="0"/>
              </a:spcAft>
              <a:buNone/>
            </a:pPr>
            <a:r>
              <a:t/>
            </a:r>
            <a:endParaRPr sz="2300">
              <a:latin typeface="Calibri"/>
              <a:ea typeface="Calibri"/>
              <a:cs typeface="Calibri"/>
              <a:sym typeface="Calibri"/>
            </a:endParaRPr>
          </a:p>
          <a:p>
            <a:pPr indent="0" lvl="0" marL="0" rtl="0" algn="l">
              <a:lnSpc>
                <a:spcPct val="95000"/>
              </a:lnSpc>
              <a:spcBef>
                <a:spcPts val="0"/>
              </a:spcBef>
              <a:spcAft>
                <a:spcPts val="0"/>
              </a:spcAft>
              <a:buNone/>
            </a:pPr>
            <a:r>
              <a:t/>
            </a:r>
            <a:endParaRPr sz="2300">
              <a:latin typeface="Calibri"/>
              <a:ea typeface="Calibri"/>
              <a:cs typeface="Calibri"/>
              <a:sym typeface="Calibri"/>
            </a:endParaRPr>
          </a:p>
          <a:p>
            <a:pPr indent="0" lvl="0" marL="0" rtl="0" algn="l">
              <a:lnSpc>
                <a:spcPct val="95000"/>
              </a:lnSpc>
              <a:spcBef>
                <a:spcPts val="0"/>
              </a:spcBef>
              <a:spcAft>
                <a:spcPts val="0"/>
              </a:spcAft>
              <a:buNone/>
            </a:pPr>
            <a:r>
              <a:t/>
            </a:r>
            <a:endParaRPr sz="2300">
              <a:latin typeface="Calibri"/>
              <a:ea typeface="Calibri"/>
              <a:cs typeface="Calibri"/>
              <a:sym typeface="Calibri"/>
            </a:endParaRPr>
          </a:p>
        </p:txBody>
      </p:sp>
      <p:sp>
        <p:nvSpPr>
          <p:cNvPr id="400" name="Google Shape;400;p58"/>
          <p:cNvSpPr txBox="1"/>
          <p:nvPr>
            <p:ph idx="12" type="sldNum"/>
          </p:nvPr>
        </p:nvSpPr>
        <p:spPr>
          <a:xfrm>
            <a:off x="145676" y="4724836"/>
            <a:ext cx="457200" cy="22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zh-C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9"/>
          <p:cNvSpPr txBox="1"/>
          <p:nvPr>
            <p:ph type="title"/>
          </p:nvPr>
        </p:nvSpPr>
        <p:spPr>
          <a:xfrm>
            <a:off x="457200" y="192881"/>
            <a:ext cx="8229600" cy="450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262626"/>
              </a:buClr>
              <a:buSzPts val="3200"/>
              <a:buFont typeface="Verdana"/>
              <a:buNone/>
            </a:pPr>
            <a:r>
              <a:rPr lang="zh-CN"/>
              <a:t>Contribution</a:t>
            </a:r>
            <a:endParaRPr/>
          </a:p>
        </p:txBody>
      </p:sp>
      <p:sp>
        <p:nvSpPr>
          <p:cNvPr id="407" name="Google Shape;407;p59"/>
          <p:cNvSpPr txBox="1"/>
          <p:nvPr>
            <p:ph idx="12" type="sldNum"/>
          </p:nvPr>
        </p:nvSpPr>
        <p:spPr>
          <a:xfrm>
            <a:off x="145676" y="4724836"/>
            <a:ext cx="457200" cy="22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zh-CN"/>
              <a:t>‹#›</a:t>
            </a:fld>
            <a:endParaRPr/>
          </a:p>
        </p:txBody>
      </p:sp>
      <p:graphicFrame>
        <p:nvGraphicFramePr>
          <p:cNvPr id="408" name="Google Shape;408;p59"/>
          <p:cNvGraphicFramePr/>
          <p:nvPr/>
        </p:nvGraphicFramePr>
        <p:xfrm>
          <a:off x="1592325" y="1025837"/>
          <a:ext cx="3000000" cy="3000000"/>
        </p:xfrm>
        <a:graphic>
          <a:graphicData uri="http://schemas.openxmlformats.org/drawingml/2006/table">
            <a:tbl>
              <a:tblPr>
                <a:noFill/>
                <a:tableStyleId>{D64535AA-1FC4-491E-BA34-2E44BB43ED0F}</a:tableStyleId>
              </a:tblPr>
              <a:tblGrid>
                <a:gridCol w="1244300"/>
                <a:gridCol w="4715025"/>
              </a:tblGrid>
              <a:tr h="475575">
                <a:tc>
                  <a:txBody>
                    <a:bodyPr/>
                    <a:lstStyle/>
                    <a:p>
                      <a:pPr indent="0" lvl="0" marL="0" rtl="0" algn="l">
                        <a:spcBef>
                          <a:spcPts val="0"/>
                        </a:spcBef>
                        <a:spcAft>
                          <a:spcPts val="0"/>
                        </a:spcAft>
                        <a:buNone/>
                      </a:pPr>
                      <a:r>
                        <a:rPr b="1" lang="zh-CN">
                          <a:latin typeface="Calibri"/>
                          <a:ea typeface="Calibri"/>
                          <a:cs typeface="Calibri"/>
                          <a:sym typeface="Calibri"/>
                        </a:rPr>
                        <a:t>Soumya</a:t>
                      </a:r>
                      <a:endParaRPr b="1">
                        <a:latin typeface="Calibri"/>
                        <a:ea typeface="Calibri"/>
                        <a:cs typeface="Calibri"/>
                        <a:sym typeface="Calibri"/>
                      </a:endParaRPr>
                    </a:p>
                  </a:txBody>
                  <a:tcPr marT="91425" marB="91425" marR="91425" marL="91425"/>
                </a:tc>
                <a:tc>
                  <a:txBody>
                    <a:bodyPr/>
                    <a:lstStyle/>
                    <a:p>
                      <a:pPr indent="-304800" lvl="0" marL="45720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Testing the latent model</a:t>
                      </a:r>
                      <a:endParaRPr sz="1200">
                        <a:solidFill>
                          <a:schemeClr val="dk1"/>
                        </a:solidFill>
                        <a:latin typeface="Calibri"/>
                        <a:ea typeface="Calibri"/>
                        <a:cs typeface="Calibri"/>
                        <a:sym typeface="Calibri"/>
                      </a:endParaRPr>
                    </a:p>
                    <a:p>
                      <a:pPr indent="-304800" lvl="0" marL="45720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 Workflow Summary </a:t>
                      </a:r>
                      <a:endParaRPr sz="1200">
                        <a:latin typeface="Calibri"/>
                        <a:ea typeface="Calibri"/>
                        <a:cs typeface="Calibri"/>
                        <a:sym typeface="Calibri"/>
                      </a:endParaRPr>
                    </a:p>
                  </a:txBody>
                  <a:tcPr marT="91425" marB="91425" marR="91425" marL="91425"/>
                </a:tc>
              </a:tr>
              <a:tr h="475575">
                <a:tc>
                  <a:txBody>
                    <a:bodyPr/>
                    <a:lstStyle/>
                    <a:p>
                      <a:pPr indent="0" lvl="0" marL="0" rtl="0" algn="l">
                        <a:spcBef>
                          <a:spcPts val="0"/>
                        </a:spcBef>
                        <a:spcAft>
                          <a:spcPts val="0"/>
                        </a:spcAft>
                        <a:buNone/>
                      </a:pPr>
                      <a:r>
                        <a:rPr b="1" lang="zh-CN">
                          <a:latin typeface="Calibri"/>
                          <a:ea typeface="Calibri"/>
                          <a:cs typeface="Calibri"/>
                          <a:sym typeface="Calibri"/>
                        </a:rPr>
                        <a:t>Min</a:t>
                      </a:r>
                      <a:endParaRPr b="1">
                        <a:latin typeface="Calibri"/>
                        <a:ea typeface="Calibri"/>
                        <a:cs typeface="Calibri"/>
                        <a:sym typeface="Calibri"/>
                      </a:endParaRPr>
                    </a:p>
                  </a:txBody>
                  <a:tcPr marT="91425" marB="91425" marR="91425" marL="91425"/>
                </a:tc>
                <a:tc>
                  <a:txBody>
                    <a:bodyPr/>
                    <a:lstStyle/>
                    <a:p>
                      <a:pPr indent="-304800" lvl="0" marL="45720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Testing the latent model</a:t>
                      </a:r>
                      <a:endParaRPr sz="1200">
                        <a:solidFill>
                          <a:schemeClr val="dk1"/>
                        </a:solidFill>
                        <a:latin typeface="Calibri"/>
                        <a:ea typeface="Calibri"/>
                        <a:cs typeface="Calibri"/>
                        <a:sym typeface="Calibri"/>
                      </a:endParaRPr>
                    </a:p>
                    <a:p>
                      <a:pPr indent="-304800" lvl="0" marL="45720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Calculating the prior probabilities</a:t>
                      </a:r>
                      <a:endParaRPr sz="1200">
                        <a:solidFill>
                          <a:schemeClr val="dk1"/>
                        </a:solidFill>
                        <a:latin typeface="Calibri"/>
                        <a:ea typeface="Calibri"/>
                        <a:cs typeface="Calibri"/>
                        <a:sym typeface="Calibri"/>
                      </a:endParaRPr>
                    </a:p>
                    <a:p>
                      <a:pPr indent="-304800" lvl="0" marL="45720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Generating the final BT dataset</a:t>
                      </a:r>
                      <a:endParaRPr sz="1200">
                        <a:solidFill>
                          <a:schemeClr val="dk1"/>
                        </a:solidFill>
                        <a:latin typeface="Calibri"/>
                        <a:ea typeface="Calibri"/>
                        <a:cs typeface="Calibri"/>
                        <a:sym typeface="Calibri"/>
                      </a:endParaRPr>
                    </a:p>
                  </a:txBody>
                  <a:tcPr marT="91425" marB="91425" marR="91425" marL="91425"/>
                </a:tc>
              </a:tr>
              <a:tr h="475575">
                <a:tc>
                  <a:txBody>
                    <a:bodyPr/>
                    <a:lstStyle/>
                    <a:p>
                      <a:pPr indent="0" lvl="0" marL="0" rtl="0" algn="l">
                        <a:spcBef>
                          <a:spcPts val="0"/>
                        </a:spcBef>
                        <a:spcAft>
                          <a:spcPts val="0"/>
                        </a:spcAft>
                        <a:buNone/>
                      </a:pPr>
                      <a:r>
                        <a:rPr b="1" lang="zh-CN">
                          <a:latin typeface="Calibri"/>
                          <a:ea typeface="Calibri"/>
                          <a:cs typeface="Calibri"/>
                          <a:sym typeface="Calibri"/>
                        </a:rPr>
                        <a:t>Vandana</a:t>
                      </a:r>
                      <a:endParaRPr b="1">
                        <a:latin typeface="Calibri"/>
                        <a:ea typeface="Calibri"/>
                        <a:cs typeface="Calibri"/>
                        <a:sym typeface="Calibri"/>
                      </a:endParaRPr>
                    </a:p>
                  </a:txBody>
                  <a:tcPr marT="91425" marB="91425" marR="91425" marL="91425"/>
                </a:tc>
                <a:tc>
                  <a:txBody>
                    <a:bodyPr/>
                    <a:lstStyle/>
                    <a:p>
                      <a:pPr indent="-304800" lvl="0" marL="45720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Training/Testing End to End Model</a:t>
                      </a:r>
                      <a:endParaRPr sz="1200">
                        <a:solidFill>
                          <a:schemeClr val="dk1"/>
                        </a:solidFill>
                        <a:latin typeface="Calibri"/>
                        <a:ea typeface="Calibri"/>
                        <a:cs typeface="Calibri"/>
                        <a:sym typeface="Calibri"/>
                      </a:endParaRPr>
                    </a:p>
                    <a:p>
                      <a:pPr indent="-304800" lvl="0" marL="45720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Workflow Diagram</a:t>
                      </a:r>
                      <a:endParaRPr sz="1200">
                        <a:solidFill>
                          <a:schemeClr val="dk1"/>
                        </a:solidFill>
                        <a:latin typeface="Calibri"/>
                        <a:ea typeface="Calibri"/>
                        <a:cs typeface="Calibri"/>
                        <a:sym typeface="Calibri"/>
                      </a:endParaRPr>
                    </a:p>
                  </a:txBody>
                  <a:tcPr marT="91425" marB="91425" marR="91425" marL="91425"/>
                </a:tc>
              </a:tr>
              <a:tr h="475575">
                <a:tc>
                  <a:txBody>
                    <a:bodyPr/>
                    <a:lstStyle/>
                    <a:p>
                      <a:pPr indent="0" lvl="0" marL="0" rtl="0" algn="l">
                        <a:spcBef>
                          <a:spcPts val="0"/>
                        </a:spcBef>
                        <a:spcAft>
                          <a:spcPts val="0"/>
                        </a:spcAft>
                        <a:buNone/>
                      </a:pPr>
                      <a:r>
                        <a:rPr b="1" lang="zh-CN">
                          <a:latin typeface="Calibri"/>
                          <a:ea typeface="Calibri"/>
                          <a:cs typeface="Calibri"/>
                          <a:sym typeface="Calibri"/>
                        </a:rPr>
                        <a:t>Xinlu</a:t>
                      </a:r>
                      <a:endParaRPr b="1">
                        <a:latin typeface="Calibri"/>
                        <a:ea typeface="Calibri"/>
                        <a:cs typeface="Calibri"/>
                        <a:sym typeface="Calibri"/>
                      </a:endParaRPr>
                    </a:p>
                  </a:txBody>
                  <a:tcPr marT="91425" marB="91425" marR="91425" marL="91425"/>
                </a:tc>
                <a:tc>
                  <a:txBody>
                    <a:bodyPr/>
                    <a:lstStyle/>
                    <a:p>
                      <a:pPr indent="-304800" lvl="0" marL="45720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Transforming BT’s data to format used in End2End code</a:t>
                      </a:r>
                      <a:endParaRPr sz="1200">
                        <a:solidFill>
                          <a:schemeClr val="dk1"/>
                        </a:solidFill>
                        <a:latin typeface="Calibri"/>
                        <a:ea typeface="Calibri"/>
                        <a:cs typeface="Calibri"/>
                        <a:sym typeface="Calibri"/>
                      </a:endParaRPr>
                    </a:p>
                    <a:p>
                      <a:pPr indent="-304800" lvl="0" marL="45720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Implementation Timeline</a:t>
                      </a:r>
                      <a:endParaRPr sz="1200">
                        <a:solidFill>
                          <a:schemeClr val="dk1"/>
                        </a:solidFill>
                        <a:latin typeface="Calibri"/>
                        <a:ea typeface="Calibri"/>
                        <a:cs typeface="Calibri"/>
                        <a:sym typeface="Calibri"/>
                      </a:endParaRPr>
                    </a:p>
                  </a:txBody>
                  <a:tcPr marT="91425" marB="91425" marR="91425" marL="91425"/>
                </a:tc>
              </a:tr>
              <a:tr h="630650">
                <a:tc>
                  <a:txBody>
                    <a:bodyPr/>
                    <a:lstStyle/>
                    <a:p>
                      <a:pPr indent="0" lvl="0" marL="0" rtl="0" algn="l">
                        <a:spcBef>
                          <a:spcPts val="0"/>
                        </a:spcBef>
                        <a:spcAft>
                          <a:spcPts val="0"/>
                        </a:spcAft>
                        <a:buNone/>
                      </a:pPr>
                      <a:r>
                        <a:rPr b="1" lang="zh-CN">
                          <a:latin typeface="Calibri"/>
                          <a:ea typeface="Calibri"/>
                          <a:cs typeface="Calibri"/>
                          <a:sym typeface="Calibri"/>
                        </a:rPr>
                        <a:t>Kratika</a:t>
                      </a:r>
                      <a:endParaRPr b="1">
                        <a:latin typeface="Calibri"/>
                        <a:ea typeface="Calibri"/>
                        <a:cs typeface="Calibri"/>
                        <a:sym typeface="Calibri"/>
                      </a:endParaRPr>
                    </a:p>
                  </a:txBody>
                  <a:tcPr marT="91425" marB="91425" marR="91425" marL="91425"/>
                </a:tc>
                <a:tc>
                  <a:txBody>
                    <a:bodyPr/>
                    <a:lstStyle/>
                    <a:p>
                      <a:pPr indent="-304800" lvl="0" marL="45720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DeepType model Approach 2 implementation</a:t>
                      </a:r>
                      <a:endParaRPr sz="1200">
                        <a:solidFill>
                          <a:schemeClr val="dk1"/>
                        </a:solidFill>
                        <a:latin typeface="Calibri"/>
                        <a:ea typeface="Calibri"/>
                        <a:cs typeface="Calibri"/>
                        <a:sym typeface="Calibri"/>
                      </a:endParaRPr>
                    </a:p>
                    <a:p>
                      <a:pPr indent="-304800" lvl="0" marL="45720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Converting document tokens to documents</a:t>
                      </a:r>
                      <a:endParaRPr sz="1200">
                        <a:solidFill>
                          <a:schemeClr val="dk1"/>
                        </a:solidFill>
                        <a:latin typeface="Calibri"/>
                        <a:ea typeface="Calibri"/>
                        <a:cs typeface="Calibri"/>
                        <a:sym typeface="Calibri"/>
                      </a:endParaRPr>
                    </a:p>
                    <a:p>
                      <a:pPr indent="-304800" lvl="0" marL="45720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Getting an understanding of Robust Disambiguation model</a:t>
                      </a:r>
                      <a:endParaRPr sz="1200">
                        <a:solidFill>
                          <a:schemeClr val="dk1"/>
                        </a:solidFill>
                        <a:latin typeface="Calibri"/>
                        <a:ea typeface="Calibri"/>
                        <a:cs typeface="Calibri"/>
                        <a:sym typeface="Calibri"/>
                      </a:endParaRPr>
                    </a:p>
                  </a:txBody>
                  <a:tcPr marT="91425" marB="91425" marR="91425" marL="91425"/>
                </a:tc>
              </a:tr>
              <a:tr h="785725">
                <a:tc>
                  <a:txBody>
                    <a:bodyPr/>
                    <a:lstStyle/>
                    <a:p>
                      <a:pPr indent="0" lvl="0" marL="0" rtl="0" algn="l">
                        <a:spcBef>
                          <a:spcPts val="0"/>
                        </a:spcBef>
                        <a:spcAft>
                          <a:spcPts val="0"/>
                        </a:spcAft>
                        <a:buNone/>
                      </a:pPr>
                      <a:r>
                        <a:rPr b="1" lang="zh-CN">
                          <a:latin typeface="Calibri"/>
                          <a:ea typeface="Calibri"/>
                          <a:cs typeface="Calibri"/>
                          <a:sym typeface="Calibri"/>
                        </a:rPr>
                        <a:t>Jing</a:t>
                      </a:r>
                      <a:endParaRPr b="1">
                        <a:latin typeface="Calibri"/>
                        <a:ea typeface="Calibri"/>
                        <a:cs typeface="Calibri"/>
                        <a:sym typeface="Calibri"/>
                      </a:endParaRPr>
                    </a:p>
                  </a:txBody>
                  <a:tcPr marT="91425" marB="91425" marR="91425" marL="91425"/>
                </a:tc>
                <a:tc>
                  <a:txBody>
                    <a:bodyPr/>
                    <a:lstStyle/>
                    <a:p>
                      <a:pPr indent="-304800" lvl="0" marL="457200" marR="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DeepType model Github implementation </a:t>
                      </a:r>
                      <a:endParaRPr sz="1200">
                        <a:solidFill>
                          <a:schemeClr val="dk1"/>
                        </a:solidFill>
                        <a:latin typeface="Calibri"/>
                        <a:ea typeface="Calibri"/>
                        <a:cs typeface="Calibri"/>
                        <a:sym typeface="Calibri"/>
                      </a:endParaRPr>
                    </a:p>
                    <a:p>
                      <a:pPr indent="-304800" lvl="0" marL="457200" marR="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Extracting Wikidata entities corresponding to Wikipedia Entities</a:t>
                      </a:r>
                      <a:endParaRPr sz="1200">
                        <a:solidFill>
                          <a:schemeClr val="dk1"/>
                        </a:solidFill>
                        <a:latin typeface="Calibri"/>
                        <a:ea typeface="Calibri"/>
                        <a:cs typeface="Calibri"/>
                        <a:sym typeface="Calibri"/>
                      </a:endParaRPr>
                    </a:p>
                    <a:p>
                      <a:pPr indent="-304800" lvl="0" marL="457200" marR="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Extracting candidate entities </a:t>
                      </a:r>
                      <a:endParaRPr sz="1200">
                        <a:solidFill>
                          <a:schemeClr val="dk1"/>
                        </a:solidFill>
                        <a:latin typeface="Calibri"/>
                        <a:ea typeface="Calibri"/>
                        <a:cs typeface="Calibri"/>
                        <a:sym typeface="Calibri"/>
                      </a:endParaRPr>
                    </a:p>
                    <a:p>
                      <a:pPr indent="-304800" lvl="0" marL="457200" marR="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Formatting AIDA data to format used in deepType code</a:t>
                      </a:r>
                      <a:endParaRPr sz="1200">
                        <a:solidFill>
                          <a:schemeClr val="dk1"/>
                        </a:solidFill>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0"/>
          <p:cNvSpPr txBox="1"/>
          <p:nvPr>
            <p:ph type="title"/>
          </p:nvPr>
        </p:nvSpPr>
        <p:spPr>
          <a:xfrm>
            <a:off x="457200" y="192881"/>
            <a:ext cx="8229600" cy="450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262626"/>
              </a:buClr>
              <a:buSzPts val="3200"/>
              <a:buFont typeface="Verdana"/>
              <a:buNone/>
            </a:pPr>
            <a:r>
              <a:rPr lang="zh-CN"/>
              <a:t>Plans</a:t>
            </a:r>
            <a:endParaRPr/>
          </a:p>
        </p:txBody>
      </p:sp>
      <p:sp>
        <p:nvSpPr>
          <p:cNvPr id="415" name="Google Shape;415;p60"/>
          <p:cNvSpPr txBox="1"/>
          <p:nvPr>
            <p:ph idx="1" type="body"/>
          </p:nvPr>
        </p:nvSpPr>
        <p:spPr>
          <a:xfrm>
            <a:off x="457200" y="857250"/>
            <a:ext cx="8229600" cy="3486900"/>
          </a:xfrm>
          <a:prstGeom prst="rect">
            <a:avLst/>
          </a:prstGeom>
          <a:noFill/>
          <a:ln>
            <a:noFill/>
          </a:ln>
        </p:spPr>
        <p:txBody>
          <a:bodyPr anchorCtr="0" anchor="t" bIns="45700" lIns="91425" spcFirstLastPara="1" rIns="91425" wrap="square" tIns="45700">
            <a:noAutofit/>
          </a:bodyPr>
          <a:lstStyle/>
          <a:p>
            <a:pPr indent="-374650" lvl="0" marL="457200" rtl="0" algn="l">
              <a:lnSpc>
                <a:spcPct val="95000"/>
              </a:lnSpc>
              <a:spcBef>
                <a:spcPts val="1000"/>
              </a:spcBef>
              <a:spcAft>
                <a:spcPts val="0"/>
              </a:spcAft>
              <a:buSzPts val="2300"/>
              <a:buFont typeface="Calibri"/>
              <a:buChar char="•"/>
            </a:pPr>
            <a:r>
              <a:rPr lang="zh-CN" sz="2300">
                <a:latin typeface="Calibri"/>
                <a:ea typeface="Calibri"/>
                <a:cs typeface="Calibri"/>
                <a:sym typeface="Calibri"/>
              </a:rPr>
              <a:t>Implementation Timeline</a:t>
            </a:r>
            <a:endParaRPr sz="2300">
              <a:latin typeface="Calibri"/>
              <a:ea typeface="Calibri"/>
              <a:cs typeface="Calibri"/>
              <a:sym typeface="Calibri"/>
            </a:endParaRPr>
          </a:p>
          <a:p>
            <a:pPr indent="0" lvl="0" marL="0" rtl="0" algn="l">
              <a:lnSpc>
                <a:spcPct val="95000"/>
              </a:lnSpc>
              <a:spcBef>
                <a:spcPts val="1000"/>
              </a:spcBef>
              <a:spcAft>
                <a:spcPts val="0"/>
              </a:spcAft>
              <a:buNone/>
            </a:pPr>
            <a:r>
              <a:t/>
            </a:r>
            <a:endParaRPr sz="2300">
              <a:latin typeface="Calibri"/>
              <a:ea typeface="Calibri"/>
              <a:cs typeface="Calibri"/>
              <a:sym typeface="Calibri"/>
            </a:endParaRPr>
          </a:p>
          <a:p>
            <a:pPr indent="0" lvl="0" marL="457200" rtl="0" algn="l">
              <a:lnSpc>
                <a:spcPct val="95000"/>
              </a:lnSpc>
              <a:spcBef>
                <a:spcPts val="1000"/>
              </a:spcBef>
              <a:spcAft>
                <a:spcPts val="0"/>
              </a:spcAft>
              <a:buNone/>
            </a:pPr>
            <a:r>
              <a:t/>
            </a:r>
            <a:endParaRPr sz="2300">
              <a:latin typeface="Calibri"/>
              <a:ea typeface="Calibri"/>
              <a:cs typeface="Calibri"/>
              <a:sym typeface="Calibri"/>
            </a:endParaRPr>
          </a:p>
        </p:txBody>
      </p:sp>
      <p:sp>
        <p:nvSpPr>
          <p:cNvPr id="416" name="Google Shape;416;p60"/>
          <p:cNvSpPr txBox="1"/>
          <p:nvPr>
            <p:ph idx="12" type="sldNum"/>
          </p:nvPr>
        </p:nvSpPr>
        <p:spPr>
          <a:xfrm>
            <a:off x="145676" y="4724836"/>
            <a:ext cx="457200" cy="22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zh-CN"/>
              <a:t>‹#›</a:t>
            </a:fld>
            <a:endParaRPr/>
          </a:p>
        </p:txBody>
      </p:sp>
      <p:sp>
        <p:nvSpPr>
          <p:cNvPr id="417" name="Google Shape;417;p60"/>
          <p:cNvSpPr/>
          <p:nvPr/>
        </p:nvSpPr>
        <p:spPr>
          <a:xfrm>
            <a:off x="7623525" y="3093950"/>
            <a:ext cx="883800" cy="500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60"/>
          <p:cNvPicPr preferRelativeResize="0"/>
          <p:nvPr/>
        </p:nvPicPr>
        <p:blipFill>
          <a:blip r:embed="rId3">
            <a:alphaModFix/>
          </a:blip>
          <a:stretch>
            <a:fillRect/>
          </a:stretch>
        </p:blipFill>
        <p:spPr>
          <a:xfrm>
            <a:off x="736938" y="1381538"/>
            <a:ext cx="6886575" cy="3343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1"/>
          <p:cNvSpPr txBox="1"/>
          <p:nvPr/>
        </p:nvSpPr>
        <p:spPr>
          <a:xfrm>
            <a:off x="2667000" y="2000250"/>
            <a:ext cx="3962400" cy="857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CN" sz="4800" u="none" cap="none" strike="noStrike">
                <a:solidFill>
                  <a:schemeClr val="lt1"/>
                </a:solidFill>
                <a:latin typeface="Verdana"/>
                <a:ea typeface="Verdana"/>
                <a:cs typeface="Verdana"/>
                <a:sym typeface="Verdana"/>
              </a:rPr>
              <a:t>Thank you!</a:t>
            </a:r>
            <a:endParaRPr b="0" i="0" sz="4800" u="none" cap="none" strike="noStrike">
              <a:solidFill>
                <a:schemeClr val="lt1"/>
              </a:solidFill>
              <a:latin typeface="Verdana"/>
              <a:ea typeface="Verdana"/>
              <a:cs typeface="Verdana"/>
              <a:sym typeface="Verdana"/>
            </a:endParaRPr>
          </a:p>
          <a:p>
            <a:pPr indent="0" lvl="0" marL="0" marR="0" rtl="0" algn="ctr">
              <a:spcBef>
                <a:spcPts val="0"/>
              </a:spcBef>
              <a:spcAft>
                <a:spcPts val="0"/>
              </a:spcAft>
              <a:buNone/>
            </a:pPr>
            <a:r>
              <a:t/>
            </a:r>
            <a:endParaRPr sz="4800">
              <a:solidFill>
                <a:schemeClr val="lt1"/>
              </a:solidFill>
              <a:latin typeface="Verdana"/>
              <a:ea typeface="Verdana"/>
              <a:cs typeface="Verdana"/>
              <a:sym typeface="Verdana"/>
            </a:endParaRPr>
          </a:p>
          <a:p>
            <a:pPr indent="0" lvl="0" marL="0" marR="0" rtl="0" algn="ctr">
              <a:spcBef>
                <a:spcPts val="0"/>
              </a:spcBef>
              <a:spcAft>
                <a:spcPts val="0"/>
              </a:spcAft>
              <a:buNone/>
            </a:pPr>
            <a:r>
              <a:rPr lang="zh-CN" sz="2700">
                <a:solidFill>
                  <a:schemeClr val="lt1"/>
                </a:solidFill>
                <a:latin typeface="Verdana"/>
                <a:ea typeface="Verdana"/>
                <a:cs typeface="Verdana"/>
                <a:sym typeface="Verdana"/>
              </a:rPr>
              <a:t>Any Questions?</a:t>
            </a:r>
            <a:endParaRPr sz="2700">
              <a:solidFill>
                <a:schemeClr val="lt1"/>
              </a:solidFill>
              <a:latin typeface="Verdana"/>
              <a:ea typeface="Verdana"/>
              <a:cs typeface="Verdana"/>
              <a:sym typeface="Verdana"/>
            </a:endParaRPr>
          </a:p>
        </p:txBody>
      </p:sp>
      <p:sp>
        <p:nvSpPr>
          <p:cNvPr id="424" name="Google Shape;424;p61"/>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457200" y="349781"/>
            <a:ext cx="8229600" cy="450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262626"/>
              </a:buClr>
              <a:buSzPts val="3200"/>
              <a:buFont typeface="Verdana"/>
              <a:buNone/>
            </a:pPr>
            <a:r>
              <a:rPr lang="zh-CN"/>
              <a:t>Previous weeks’ accomplishments</a:t>
            </a:r>
            <a:endParaRPr/>
          </a:p>
        </p:txBody>
      </p:sp>
      <p:sp>
        <p:nvSpPr>
          <p:cNvPr id="156" name="Google Shape;156;p28"/>
          <p:cNvSpPr txBox="1"/>
          <p:nvPr>
            <p:ph idx="1" type="body"/>
          </p:nvPr>
        </p:nvSpPr>
        <p:spPr>
          <a:xfrm>
            <a:off x="399300" y="1058975"/>
            <a:ext cx="8550600" cy="3562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zh-CN" sz="1800">
                <a:latin typeface="Arial"/>
                <a:ea typeface="Arial"/>
                <a:cs typeface="Arial"/>
                <a:sym typeface="Arial"/>
              </a:rPr>
              <a:t>Latent Relations Model </a:t>
            </a:r>
            <a:endParaRPr b="1" sz="1800">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Char char="•"/>
            </a:pPr>
            <a:r>
              <a:rPr lang="zh-CN" sz="1800">
                <a:latin typeface="Arial"/>
                <a:ea typeface="Arial"/>
                <a:cs typeface="Arial"/>
                <a:sym typeface="Arial"/>
              </a:rPr>
              <a:t>Completed calculating the prior possibility using latest version wikipedia KB</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zh-CN" sz="1800">
                <a:latin typeface="Arial"/>
                <a:ea typeface="Arial"/>
                <a:cs typeface="Arial"/>
                <a:sym typeface="Arial"/>
              </a:rPr>
              <a:t>Tested the latent model </a:t>
            </a:r>
            <a:endParaRPr sz="1800">
              <a:latin typeface="Arial"/>
              <a:ea typeface="Arial"/>
              <a:cs typeface="Arial"/>
              <a:sym typeface="Arial"/>
            </a:endParaRPr>
          </a:p>
          <a:p>
            <a:pPr indent="0" lvl="0" marL="0" rtl="0" algn="l">
              <a:lnSpc>
                <a:spcPct val="115000"/>
              </a:lnSpc>
              <a:spcBef>
                <a:spcPts val="0"/>
              </a:spcBef>
              <a:spcAft>
                <a:spcPts val="0"/>
              </a:spcAft>
              <a:buNone/>
            </a:pPr>
            <a:r>
              <a:rPr b="1" lang="zh-CN" sz="1800">
                <a:latin typeface="Arial"/>
                <a:ea typeface="Arial"/>
                <a:cs typeface="Arial"/>
                <a:sym typeface="Arial"/>
              </a:rPr>
              <a:t>End to End Model</a:t>
            </a:r>
            <a:endParaRPr b="1" sz="1800">
              <a:latin typeface="Arial"/>
              <a:ea typeface="Arial"/>
              <a:cs typeface="Arial"/>
              <a:sym typeface="Arial"/>
            </a:endParaRPr>
          </a:p>
          <a:p>
            <a:pPr indent="-336550" lvl="0" marL="457200" rtl="0" algn="l">
              <a:lnSpc>
                <a:spcPct val="100000"/>
              </a:lnSpc>
              <a:spcBef>
                <a:spcPts val="0"/>
              </a:spcBef>
              <a:spcAft>
                <a:spcPts val="0"/>
              </a:spcAft>
              <a:buClr>
                <a:schemeClr val="dk1"/>
              </a:buClr>
              <a:buSzPts val="1700"/>
              <a:buChar char="•"/>
            </a:pPr>
            <a:r>
              <a:rPr lang="zh-CN" sz="1700">
                <a:latin typeface="Arial"/>
                <a:ea typeface="Arial"/>
                <a:cs typeface="Arial"/>
                <a:sym typeface="Arial"/>
              </a:rPr>
              <a:t>Preprocessing AIDA dataset and understanding the steps required for the BT data</a:t>
            </a:r>
            <a:endParaRPr sz="1700">
              <a:latin typeface="Arial"/>
              <a:ea typeface="Arial"/>
              <a:cs typeface="Arial"/>
              <a:sym typeface="Arial"/>
            </a:endParaRPr>
          </a:p>
          <a:p>
            <a:pPr indent="-336550" lvl="0" marL="457200" rtl="0" algn="l">
              <a:lnSpc>
                <a:spcPct val="100000"/>
              </a:lnSpc>
              <a:spcBef>
                <a:spcPts val="0"/>
              </a:spcBef>
              <a:spcAft>
                <a:spcPts val="0"/>
              </a:spcAft>
              <a:buClr>
                <a:schemeClr val="dk1"/>
              </a:buClr>
              <a:buSzPts val="1700"/>
              <a:buChar char="•"/>
            </a:pPr>
            <a:r>
              <a:rPr lang="zh-CN" sz="1700">
                <a:latin typeface="Arial"/>
                <a:ea typeface="Arial"/>
                <a:cs typeface="Arial"/>
                <a:sym typeface="Arial"/>
              </a:rPr>
              <a:t>Training/Testing AIDA dataset as well as training other datasets (ex. Wikipedia)</a:t>
            </a:r>
            <a:endParaRPr sz="1700">
              <a:latin typeface="Arial"/>
              <a:ea typeface="Arial"/>
              <a:cs typeface="Arial"/>
              <a:sym typeface="Arial"/>
            </a:endParaRPr>
          </a:p>
          <a:p>
            <a:pPr indent="-336550" lvl="0" marL="457200" rtl="0" algn="l">
              <a:lnSpc>
                <a:spcPct val="100000"/>
              </a:lnSpc>
              <a:spcBef>
                <a:spcPts val="0"/>
              </a:spcBef>
              <a:spcAft>
                <a:spcPts val="0"/>
              </a:spcAft>
              <a:buClr>
                <a:schemeClr val="dk1"/>
              </a:buClr>
              <a:buSzPts val="1700"/>
              <a:buChar char="•"/>
            </a:pPr>
            <a:r>
              <a:rPr lang="zh-CN" sz="1700">
                <a:latin typeface="Arial"/>
                <a:ea typeface="Arial"/>
                <a:cs typeface="Arial"/>
                <a:sym typeface="Arial"/>
              </a:rPr>
              <a:t>Comparing scores among other models</a:t>
            </a:r>
            <a:endParaRPr sz="1800">
              <a:latin typeface="Arial"/>
              <a:ea typeface="Arial"/>
              <a:cs typeface="Arial"/>
              <a:sym typeface="Arial"/>
            </a:endParaRPr>
          </a:p>
          <a:p>
            <a:pPr indent="0" lvl="0" marL="0" rtl="0" algn="l">
              <a:lnSpc>
                <a:spcPct val="115000"/>
              </a:lnSpc>
              <a:spcBef>
                <a:spcPts val="0"/>
              </a:spcBef>
              <a:spcAft>
                <a:spcPts val="0"/>
              </a:spcAft>
              <a:buNone/>
            </a:pPr>
            <a:r>
              <a:rPr b="1" lang="zh-CN" sz="1800">
                <a:latin typeface="Arial"/>
                <a:ea typeface="Arial"/>
                <a:cs typeface="Arial"/>
                <a:sym typeface="Arial"/>
              </a:rPr>
              <a:t>DeepType Model</a:t>
            </a:r>
            <a:endParaRPr b="1" sz="1800">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Char char="•"/>
            </a:pPr>
            <a:r>
              <a:rPr lang="zh-CN" sz="1800">
                <a:latin typeface="Arial"/>
                <a:ea typeface="Arial"/>
                <a:cs typeface="Arial"/>
                <a:sym typeface="Arial"/>
              </a:rPr>
              <a:t>Divided the work into two approaches</a:t>
            </a:r>
            <a:endParaRPr sz="1800">
              <a:latin typeface="Arial"/>
              <a:ea typeface="Arial"/>
              <a:cs typeface="Arial"/>
              <a:sym typeface="Arial"/>
            </a:endParaRPr>
          </a:p>
          <a:p>
            <a:pPr indent="-342900" lvl="1" marL="914400" rtl="0" algn="l">
              <a:lnSpc>
                <a:spcPct val="115000"/>
              </a:lnSpc>
              <a:spcBef>
                <a:spcPts val="0"/>
              </a:spcBef>
              <a:spcAft>
                <a:spcPts val="0"/>
              </a:spcAft>
              <a:buSzPts val="1800"/>
              <a:buFont typeface="Arial"/>
              <a:buChar char="─"/>
            </a:pPr>
            <a:r>
              <a:rPr lang="zh-CN" sz="1800">
                <a:latin typeface="Arial"/>
                <a:ea typeface="Arial"/>
                <a:cs typeface="Arial"/>
                <a:sym typeface="Arial"/>
              </a:rPr>
              <a:t>Run Github module on AIDA dataset</a:t>
            </a:r>
            <a:endParaRPr sz="1800">
              <a:latin typeface="Arial"/>
              <a:ea typeface="Arial"/>
              <a:cs typeface="Arial"/>
              <a:sym typeface="Arial"/>
            </a:endParaRPr>
          </a:p>
          <a:p>
            <a:pPr indent="-342900" lvl="1" marL="914400" rtl="0" algn="l">
              <a:lnSpc>
                <a:spcPct val="115000"/>
              </a:lnSpc>
              <a:spcBef>
                <a:spcPts val="0"/>
              </a:spcBef>
              <a:spcAft>
                <a:spcPts val="0"/>
              </a:spcAft>
              <a:buSzPts val="1800"/>
              <a:buFont typeface="Arial"/>
              <a:buChar char="─"/>
            </a:pPr>
            <a:r>
              <a:rPr lang="zh-CN" sz="1800">
                <a:latin typeface="Arial"/>
                <a:ea typeface="Arial"/>
                <a:cs typeface="Arial"/>
                <a:sym typeface="Arial"/>
              </a:rPr>
              <a:t>Transform AIDA dataset to trainable format and continue training and evaluation</a:t>
            </a:r>
            <a:endParaRPr sz="1800">
              <a:latin typeface="Arial"/>
              <a:ea typeface="Arial"/>
              <a:cs typeface="Arial"/>
              <a:sym typeface="Arial"/>
            </a:endParaRPr>
          </a:p>
          <a:p>
            <a:pPr indent="0" lvl="0" marL="0" rtl="0" algn="l">
              <a:lnSpc>
                <a:spcPct val="115000"/>
              </a:lnSpc>
              <a:spcBef>
                <a:spcPts val="0"/>
              </a:spcBef>
              <a:spcAft>
                <a:spcPts val="0"/>
              </a:spcAft>
              <a:buNone/>
            </a:pPr>
            <a:r>
              <a:t/>
            </a:r>
            <a:endParaRPr sz="1800">
              <a:latin typeface="Arial"/>
              <a:ea typeface="Arial"/>
              <a:cs typeface="Arial"/>
              <a:sym typeface="Arial"/>
            </a:endParaRPr>
          </a:p>
          <a:p>
            <a:pPr indent="0" lvl="0" marL="0" marR="0" rtl="0" algn="l">
              <a:lnSpc>
                <a:spcPct val="150000"/>
              </a:lnSpc>
              <a:spcBef>
                <a:spcPts val="750"/>
              </a:spcBef>
              <a:spcAft>
                <a:spcPts val="0"/>
              </a:spcAft>
              <a:buNone/>
            </a:pPr>
            <a:r>
              <a:t/>
            </a:r>
            <a:endParaRPr sz="2315">
              <a:latin typeface="Calibri"/>
              <a:ea typeface="Calibri"/>
              <a:cs typeface="Calibri"/>
              <a:sym typeface="Calibri"/>
            </a:endParaRPr>
          </a:p>
          <a:p>
            <a:pPr indent="0" lvl="0" marL="0" rtl="0" algn="l">
              <a:lnSpc>
                <a:spcPct val="70000"/>
              </a:lnSpc>
              <a:spcBef>
                <a:spcPts val="750"/>
              </a:spcBef>
              <a:spcAft>
                <a:spcPts val="0"/>
              </a:spcAft>
              <a:buNone/>
            </a:pPr>
            <a:r>
              <a:t/>
            </a:r>
            <a:endParaRPr sz="2300" u="sng">
              <a:solidFill>
                <a:schemeClr val="hlink"/>
              </a:solidFill>
              <a:latin typeface="Calibri"/>
              <a:ea typeface="Calibri"/>
              <a:cs typeface="Calibri"/>
              <a:sym typeface="Calibri"/>
            </a:endParaRPr>
          </a:p>
          <a:p>
            <a:pPr indent="0" lvl="0" marL="0" rtl="0" algn="l">
              <a:lnSpc>
                <a:spcPct val="70000"/>
              </a:lnSpc>
              <a:spcBef>
                <a:spcPts val="750"/>
              </a:spcBef>
              <a:spcAft>
                <a:spcPts val="0"/>
              </a:spcAft>
              <a:buNone/>
            </a:pPr>
            <a:r>
              <a:t/>
            </a:r>
            <a:endParaRPr sz="2300" u="sng">
              <a:solidFill>
                <a:schemeClr val="hlink"/>
              </a:solidFill>
              <a:latin typeface="Calibri"/>
              <a:ea typeface="Calibri"/>
              <a:cs typeface="Calibri"/>
              <a:sym typeface="Calibri"/>
            </a:endParaRPr>
          </a:p>
          <a:p>
            <a:pPr indent="0" lvl="0" marL="457200" rtl="0" algn="l">
              <a:lnSpc>
                <a:spcPct val="70000"/>
              </a:lnSpc>
              <a:spcBef>
                <a:spcPts val="750"/>
              </a:spcBef>
              <a:spcAft>
                <a:spcPts val="0"/>
              </a:spcAft>
              <a:buNone/>
            </a:pPr>
            <a:r>
              <a:t/>
            </a:r>
            <a:endParaRPr sz="2315">
              <a:latin typeface="Calibri"/>
              <a:ea typeface="Calibri"/>
              <a:cs typeface="Calibri"/>
              <a:sym typeface="Calibri"/>
            </a:endParaRPr>
          </a:p>
          <a:p>
            <a:pPr indent="0" lvl="0" marL="0" rtl="0" algn="l">
              <a:lnSpc>
                <a:spcPct val="70000"/>
              </a:lnSpc>
              <a:spcBef>
                <a:spcPts val="750"/>
              </a:spcBef>
              <a:spcAft>
                <a:spcPts val="0"/>
              </a:spcAft>
              <a:buSzPts val="1815"/>
              <a:buNone/>
            </a:pPr>
            <a:r>
              <a:t/>
            </a:r>
            <a:endParaRPr sz="2315">
              <a:latin typeface="Calibri"/>
              <a:ea typeface="Calibri"/>
              <a:cs typeface="Calibri"/>
              <a:sym typeface="Calibri"/>
            </a:endParaRPr>
          </a:p>
          <a:p>
            <a:pPr indent="0" lvl="0" marL="0" rtl="0" algn="l">
              <a:lnSpc>
                <a:spcPct val="70000"/>
              </a:lnSpc>
              <a:spcBef>
                <a:spcPts val="750"/>
              </a:spcBef>
              <a:spcAft>
                <a:spcPts val="0"/>
              </a:spcAft>
              <a:buSzPts val="1815"/>
              <a:buNone/>
            </a:pPr>
            <a:r>
              <a:t/>
            </a:r>
            <a:endParaRPr sz="2315">
              <a:latin typeface="Calibri"/>
              <a:ea typeface="Calibri"/>
              <a:cs typeface="Calibri"/>
              <a:sym typeface="Calibri"/>
            </a:endParaRPr>
          </a:p>
          <a:p>
            <a:pPr indent="0" lvl="0" marL="0" rtl="0" algn="l">
              <a:lnSpc>
                <a:spcPct val="70000"/>
              </a:lnSpc>
              <a:spcBef>
                <a:spcPts val="750"/>
              </a:spcBef>
              <a:spcAft>
                <a:spcPts val="0"/>
              </a:spcAft>
              <a:buSzPts val="1815"/>
              <a:buNone/>
            </a:pPr>
            <a:r>
              <a:rPr lang="zh-CN" sz="1815">
                <a:latin typeface="Calibri"/>
                <a:ea typeface="Calibri"/>
                <a:cs typeface="Calibri"/>
                <a:sym typeface="Calibri"/>
              </a:rPr>
              <a:t> </a:t>
            </a:r>
            <a:endParaRPr>
              <a:latin typeface="Calibri"/>
              <a:ea typeface="Calibri"/>
              <a:cs typeface="Calibri"/>
              <a:sym typeface="Calibri"/>
            </a:endParaRPr>
          </a:p>
        </p:txBody>
      </p:sp>
      <p:sp>
        <p:nvSpPr>
          <p:cNvPr id="157" name="Google Shape;157;p28"/>
          <p:cNvSpPr txBox="1"/>
          <p:nvPr>
            <p:ph idx="12" type="sldNum"/>
          </p:nvPr>
        </p:nvSpPr>
        <p:spPr>
          <a:xfrm>
            <a:off x="145676" y="4724836"/>
            <a:ext cx="457200" cy="22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nvSpPr>
        <p:spPr>
          <a:xfrm>
            <a:off x="1110100" y="1870000"/>
            <a:ext cx="6752700" cy="1119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4800">
                <a:solidFill>
                  <a:schemeClr val="lt1"/>
                </a:solidFill>
                <a:latin typeface="Verdana"/>
                <a:ea typeface="Verdana"/>
                <a:cs typeface="Verdana"/>
                <a:sym typeface="Verdana"/>
              </a:rPr>
              <a:t>Latent Relations Model</a:t>
            </a:r>
            <a:endParaRPr/>
          </a:p>
        </p:txBody>
      </p:sp>
      <p:sp>
        <p:nvSpPr>
          <p:cNvPr id="163" name="Google Shape;163;p29"/>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
        <p:nvSpPr>
          <p:cNvPr id="164" name="Google Shape;164;p29"/>
          <p:cNvSpPr txBox="1"/>
          <p:nvPr>
            <p:ph idx="12" type="sldNum"/>
          </p:nvPr>
        </p:nvSpPr>
        <p:spPr>
          <a:xfrm>
            <a:off x="145676" y="4724836"/>
            <a:ext cx="457200" cy="22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Work Breakdown Structure  </a:t>
            </a:r>
            <a:endParaRPr/>
          </a:p>
        </p:txBody>
      </p:sp>
      <p:sp>
        <p:nvSpPr>
          <p:cNvPr id="170" name="Google Shape;170;p30"/>
          <p:cNvSpPr txBox="1"/>
          <p:nvPr>
            <p:ph idx="12" type="sldNum"/>
          </p:nvPr>
        </p:nvSpPr>
        <p:spPr>
          <a:xfrm>
            <a:off x="145676" y="4724836"/>
            <a:ext cx="457200" cy="22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zh-CN"/>
              <a:t>‹#›</a:t>
            </a:fld>
            <a:endParaRPr/>
          </a:p>
        </p:txBody>
      </p:sp>
      <p:sp>
        <p:nvSpPr>
          <p:cNvPr id="171" name="Google Shape;171;p30"/>
          <p:cNvSpPr txBox="1"/>
          <p:nvPr/>
        </p:nvSpPr>
        <p:spPr>
          <a:xfrm>
            <a:off x="6563150" y="1185250"/>
            <a:ext cx="2679000" cy="29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a:latin typeface="Verdana"/>
                <a:ea typeface="Verdana"/>
                <a:cs typeface="Verdana"/>
                <a:sym typeface="Verdana"/>
              </a:rPr>
              <a:t>Latent Relations Project</a:t>
            </a:r>
            <a:endParaRPr b="1">
              <a:latin typeface="Verdana"/>
              <a:ea typeface="Verdana"/>
              <a:cs typeface="Verdana"/>
              <a:sym typeface="Verdana"/>
            </a:endParaRPr>
          </a:p>
          <a:p>
            <a:pPr indent="0" lvl="0" marL="0" rtl="0" algn="l">
              <a:spcBef>
                <a:spcPts val="0"/>
              </a:spcBef>
              <a:spcAft>
                <a:spcPts val="0"/>
              </a:spcAft>
              <a:buNone/>
            </a:pPr>
            <a:r>
              <a:t/>
            </a:r>
            <a:endParaRPr>
              <a:latin typeface="Verdana"/>
              <a:ea typeface="Verdana"/>
              <a:cs typeface="Verdana"/>
              <a:sym typeface="Verdana"/>
            </a:endParaRPr>
          </a:p>
          <a:p>
            <a:pPr indent="0" lvl="0" marL="457200" rtl="0" algn="l">
              <a:spcBef>
                <a:spcPts val="0"/>
              </a:spcBef>
              <a:spcAft>
                <a:spcPts val="0"/>
              </a:spcAft>
              <a:buNone/>
            </a:pPr>
            <a:r>
              <a:rPr lang="zh-CN">
                <a:latin typeface="Verdana"/>
                <a:ea typeface="Verdana"/>
                <a:cs typeface="Verdana"/>
                <a:sym typeface="Verdana"/>
              </a:rPr>
              <a:t>3.Testing the model over BT dataset</a:t>
            </a:r>
            <a:endParaRPr>
              <a:latin typeface="Verdana"/>
              <a:ea typeface="Verdana"/>
              <a:cs typeface="Verdana"/>
              <a:sym typeface="Verdana"/>
            </a:endParaRPr>
          </a:p>
          <a:p>
            <a:pPr indent="0" lvl="0" marL="457200" rtl="0" algn="l">
              <a:spcBef>
                <a:spcPts val="0"/>
              </a:spcBef>
              <a:spcAft>
                <a:spcPts val="0"/>
              </a:spcAft>
              <a:buNone/>
            </a:pPr>
            <a:r>
              <a:t/>
            </a:r>
            <a:endParaRPr>
              <a:latin typeface="Verdana"/>
              <a:ea typeface="Verdana"/>
              <a:cs typeface="Verdana"/>
              <a:sym typeface="Verdana"/>
            </a:endParaRPr>
          </a:p>
          <a:p>
            <a:pPr indent="0" lvl="0" marL="914400" rtl="0" algn="l">
              <a:spcBef>
                <a:spcPts val="0"/>
              </a:spcBef>
              <a:spcAft>
                <a:spcPts val="0"/>
              </a:spcAft>
              <a:buNone/>
            </a:pPr>
            <a:r>
              <a:rPr lang="zh-CN">
                <a:latin typeface="Verdana"/>
                <a:ea typeface="Verdana"/>
                <a:cs typeface="Verdana"/>
                <a:sym typeface="Verdana"/>
              </a:rPr>
              <a:t>3.6 Improving the testing results</a:t>
            </a:r>
            <a:endParaRPr>
              <a:latin typeface="Verdana"/>
              <a:ea typeface="Verdana"/>
              <a:cs typeface="Verdana"/>
              <a:sym typeface="Verdana"/>
            </a:endParaRPr>
          </a:p>
          <a:p>
            <a:pPr indent="0" lvl="0" marL="914400" rtl="0" algn="l">
              <a:spcBef>
                <a:spcPts val="0"/>
              </a:spcBef>
              <a:spcAft>
                <a:spcPts val="0"/>
              </a:spcAft>
              <a:buNone/>
            </a:pPr>
            <a:r>
              <a:t/>
            </a:r>
            <a:endParaRPr>
              <a:latin typeface="Verdana"/>
              <a:ea typeface="Verdana"/>
              <a:cs typeface="Verdana"/>
              <a:sym typeface="Verdana"/>
            </a:endParaRPr>
          </a:p>
          <a:p>
            <a:pPr indent="0" lvl="0" marL="457200" rtl="0" algn="l">
              <a:spcBef>
                <a:spcPts val="0"/>
              </a:spcBef>
              <a:spcAft>
                <a:spcPts val="0"/>
              </a:spcAft>
              <a:buNone/>
            </a:pPr>
            <a:r>
              <a:rPr lang="zh-CN">
                <a:latin typeface="Verdana"/>
                <a:ea typeface="Verdana"/>
                <a:cs typeface="Verdana"/>
                <a:sym typeface="Verdana"/>
              </a:rPr>
              <a:t>4. Expanding the current model</a:t>
            </a:r>
            <a:endParaRPr>
              <a:latin typeface="Verdana"/>
              <a:ea typeface="Verdana"/>
              <a:cs typeface="Verdana"/>
              <a:sym typeface="Verdana"/>
            </a:endParaRPr>
          </a:p>
          <a:p>
            <a:pPr indent="0" lvl="0" marL="457200" rtl="0" algn="l">
              <a:spcBef>
                <a:spcPts val="0"/>
              </a:spcBef>
              <a:spcAft>
                <a:spcPts val="0"/>
              </a:spcAft>
              <a:buNone/>
            </a:pPr>
            <a:r>
              <a:t/>
            </a:r>
            <a:endParaRPr>
              <a:latin typeface="Verdana"/>
              <a:ea typeface="Verdana"/>
              <a:cs typeface="Verdana"/>
              <a:sym typeface="Verdana"/>
            </a:endParaRPr>
          </a:p>
          <a:p>
            <a:pPr indent="0" lvl="0" marL="914400" rtl="0" algn="l">
              <a:spcBef>
                <a:spcPts val="0"/>
              </a:spcBef>
              <a:spcAft>
                <a:spcPts val="0"/>
              </a:spcAft>
              <a:buNone/>
            </a:pPr>
            <a:r>
              <a:rPr lang="zh-CN">
                <a:latin typeface="Verdana"/>
                <a:ea typeface="Verdana"/>
                <a:cs typeface="Verdana"/>
                <a:sym typeface="Verdana"/>
              </a:rPr>
              <a:t>4.1 Finding the optimal value of k</a:t>
            </a:r>
            <a:endParaRPr>
              <a:latin typeface="Verdana"/>
              <a:ea typeface="Verdana"/>
              <a:cs typeface="Verdana"/>
              <a:sym typeface="Verdana"/>
            </a:endParaRPr>
          </a:p>
        </p:txBody>
      </p:sp>
      <p:sp>
        <p:nvSpPr>
          <p:cNvPr id="172" name="Google Shape;172;p30"/>
          <p:cNvSpPr/>
          <p:nvPr/>
        </p:nvSpPr>
        <p:spPr>
          <a:xfrm flipH="1" rot="-10795833">
            <a:off x="6767445" y="1541047"/>
            <a:ext cx="247500" cy="3348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p:nvPr/>
        </p:nvSpPr>
        <p:spPr>
          <a:xfrm flipH="1" rot="10624714">
            <a:off x="7194550" y="2161942"/>
            <a:ext cx="247221" cy="334653"/>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p:nvPr/>
        </p:nvSpPr>
        <p:spPr>
          <a:xfrm flipH="1" rot="10624714">
            <a:off x="7194550" y="3644767"/>
            <a:ext cx="247221" cy="334653"/>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0"/>
          <p:cNvSpPr/>
          <p:nvPr/>
        </p:nvSpPr>
        <p:spPr>
          <a:xfrm flipH="1" rot="-10795828">
            <a:off x="6767599" y="1541055"/>
            <a:ext cx="247200" cy="18171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0"/>
          <p:cNvSpPr txBox="1"/>
          <p:nvPr/>
        </p:nvSpPr>
        <p:spPr>
          <a:xfrm>
            <a:off x="6563150" y="910363"/>
            <a:ext cx="2520900" cy="22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zh-CN" u="sng">
                <a:latin typeface="Verdana"/>
                <a:ea typeface="Verdana"/>
                <a:cs typeface="Verdana"/>
                <a:sym typeface="Verdana"/>
              </a:rPr>
              <a:t>Tasks left to do</a:t>
            </a:r>
            <a:endParaRPr i="1" u="sng">
              <a:latin typeface="Verdana"/>
              <a:ea typeface="Verdana"/>
              <a:cs typeface="Verdana"/>
              <a:sym typeface="Verdana"/>
            </a:endParaRPr>
          </a:p>
        </p:txBody>
      </p:sp>
      <p:pic>
        <p:nvPicPr>
          <p:cNvPr id="177" name="Google Shape;177;p30"/>
          <p:cNvPicPr preferRelativeResize="0"/>
          <p:nvPr/>
        </p:nvPicPr>
        <p:blipFill>
          <a:blip r:embed="rId3">
            <a:alphaModFix/>
          </a:blip>
          <a:stretch>
            <a:fillRect/>
          </a:stretch>
        </p:blipFill>
        <p:spPr>
          <a:xfrm>
            <a:off x="316800" y="992100"/>
            <a:ext cx="6186250" cy="4035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idx="12" type="sldNum"/>
          </p:nvPr>
        </p:nvSpPr>
        <p:spPr>
          <a:xfrm>
            <a:off x="145676" y="4724836"/>
            <a:ext cx="457200" cy="22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zh-CN"/>
              <a:t>‹#›</a:t>
            </a:fld>
            <a:endParaRPr/>
          </a:p>
        </p:txBody>
      </p:sp>
      <p:sp>
        <p:nvSpPr>
          <p:cNvPr id="183" name="Google Shape;183;p31"/>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Prior Probabilities</a:t>
            </a:r>
            <a:endParaRPr/>
          </a:p>
        </p:txBody>
      </p:sp>
      <p:sp>
        <p:nvSpPr>
          <p:cNvPr id="184" name="Google Shape;184;p31"/>
          <p:cNvSpPr txBox="1"/>
          <p:nvPr/>
        </p:nvSpPr>
        <p:spPr>
          <a:xfrm>
            <a:off x="343425" y="1161288"/>
            <a:ext cx="8137200" cy="3191400"/>
          </a:xfrm>
          <a:prstGeom prst="rect">
            <a:avLst/>
          </a:prstGeom>
          <a:noFill/>
          <a:ln>
            <a:noFill/>
          </a:ln>
        </p:spPr>
        <p:txBody>
          <a:bodyPr anchorCtr="0" anchor="t" bIns="0" lIns="0" spcFirstLastPara="1" rIns="0" wrap="square" tIns="12700">
            <a:noAutofit/>
          </a:bodyPr>
          <a:lstStyle/>
          <a:p>
            <a:pPr indent="-330200" lvl="0" marL="457200" rtl="0" algn="l">
              <a:lnSpc>
                <a:spcPct val="115000"/>
              </a:lnSpc>
              <a:spcBef>
                <a:spcPts val="0"/>
              </a:spcBef>
              <a:spcAft>
                <a:spcPts val="0"/>
              </a:spcAft>
              <a:buSzPts val="1600"/>
              <a:buChar char="●"/>
            </a:pPr>
            <a:r>
              <a:rPr lang="zh-CN" sz="1600"/>
              <a:t>Get the latest version wikipedia KB</a:t>
            </a:r>
            <a:endParaRPr sz="1600"/>
          </a:p>
          <a:p>
            <a:pPr indent="-330200" lvl="1" marL="914400" rtl="0" algn="l">
              <a:lnSpc>
                <a:spcPct val="115000"/>
              </a:lnSpc>
              <a:spcBef>
                <a:spcPts val="0"/>
              </a:spcBef>
              <a:spcAft>
                <a:spcPts val="0"/>
              </a:spcAft>
              <a:buSzPts val="1600"/>
              <a:buChar char="○"/>
            </a:pPr>
            <a:r>
              <a:rPr lang="zh-CN" sz="1600"/>
              <a:t>Download English Wikipedia xml dump</a:t>
            </a:r>
            <a:endParaRPr sz="1600"/>
          </a:p>
          <a:p>
            <a:pPr indent="-330200" lvl="1" marL="914400" rtl="0" algn="l">
              <a:lnSpc>
                <a:spcPct val="115000"/>
              </a:lnSpc>
              <a:spcBef>
                <a:spcPts val="0"/>
              </a:spcBef>
              <a:spcAft>
                <a:spcPts val="0"/>
              </a:spcAft>
              <a:buSzPts val="1600"/>
              <a:buChar char="○"/>
            </a:pPr>
            <a:r>
              <a:rPr lang="zh-CN" sz="1600"/>
              <a:t>Applied wikiextractor to get articles</a:t>
            </a:r>
            <a:endParaRPr sz="1600"/>
          </a:p>
          <a:p>
            <a:pPr indent="-330200" lvl="1" marL="914400" rtl="0" algn="l">
              <a:lnSpc>
                <a:spcPct val="115000"/>
              </a:lnSpc>
              <a:spcBef>
                <a:spcPts val="0"/>
              </a:spcBef>
              <a:spcAft>
                <a:spcPts val="0"/>
              </a:spcAft>
              <a:buSzPts val="1600"/>
              <a:buChar char="○"/>
            </a:pPr>
            <a:r>
              <a:rPr lang="zh-CN" sz="1600"/>
              <a:t>Applied unquote() to transform URL strings to normal strings</a:t>
            </a:r>
            <a:endParaRPr sz="1600"/>
          </a:p>
          <a:p>
            <a:pPr indent="0" lvl="0" marL="914400" rtl="0" algn="l">
              <a:lnSpc>
                <a:spcPct val="115000"/>
              </a:lnSpc>
              <a:spcBef>
                <a:spcPts val="1600"/>
              </a:spcBef>
              <a:spcAft>
                <a:spcPts val="0"/>
              </a:spcAft>
              <a:buNone/>
            </a:pPr>
            <a:r>
              <a:rPr lang="zh-CN"/>
              <a:t>e.g. </a:t>
            </a:r>
            <a:r>
              <a:rPr lang="zh-CN" sz="1250">
                <a:highlight>
                  <a:srgbClr val="FFFFFF"/>
                </a:highlight>
              </a:rPr>
              <a:t>Séamus O\'Doherty (11 June 1882 - 23 August 1945) was an &lt;a href="</a:t>
            </a:r>
            <a:r>
              <a:rPr lang="zh-CN" sz="1250">
                <a:solidFill>
                  <a:srgbClr val="FF0000"/>
                </a:solidFill>
                <a:highlight>
                  <a:srgbClr val="FFFFFF"/>
                </a:highlight>
              </a:rPr>
              <a:t>Irish republicanism</a:t>
            </a:r>
            <a:r>
              <a:rPr lang="zh-CN" sz="1250">
                <a:highlight>
                  <a:srgbClr val="FFFFFF"/>
                </a:highlight>
              </a:rPr>
              <a:t>"&gt;</a:t>
            </a:r>
            <a:r>
              <a:rPr lang="zh-CN" sz="1250">
                <a:solidFill>
                  <a:srgbClr val="FF9900"/>
                </a:solidFill>
                <a:highlight>
                  <a:srgbClr val="FFFFFF"/>
                </a:highlight>
              </a:rPr>
              <a:t>Irish republican</a:t>
            </a:r>
            <a:r>
              <a:rPr lang="zh-CN" sz="1250">
                <a:highlight>
                  <a:srgbClr val="FFFFFF"/>
                </a:highlight>
              </a:rPr>
              <a:t>&lt;/a&gt;.\n\nSéamus O\'Doherty was born on 11 June 1882 in &lt;a href="</a:t>
            </a:r>
            <a:r>
              <a:rPr lang="zh-CN" sz="1250">
                <a:solidFill>
                  <a:srgbClr val="FF0000"/>
                </a:solidFill>
                <a:highlight>
                  <a:srgbClr val="FFFFFF"/>
                </a:highlight>
              </a:rPr>
              <a:t>Derry</a:t>
            </a:r>
            <a:r>
              <a:rPr lang="zh-CN" sz="1250">
                <a:highlight>
                  <a:srgbClr val="FFFFFF"/>
                </a:highlight>
              </a:rPr>
              <a:t>"&gt;</a:t>
            </a:r>
            <a:r>
              <a:rPr lang="zh-CN" sz="1250">
                <a:solidFill>
                  <a:srgbClr val="FF9900"/>
                </a:solidFill>
                <a:highlight>
                  <a:srgbClr val="FFFFFF"/>
                </a:highlight>
              </a:rPr>
              <a:t>Derry</a:t>
            </a:r>
            <a:r>
              <a:rPr lang="zh-CN" sz="1250">
                <a:highlight>
                  <a:srgbClr val="FFFFFF"/>
                </a:highlight>
              </a:rPr>
              <a:t>&lt;/a&gt;.</a:t>
            </a:r>
            <a:endParaRPr sz="1250">
              <a:highlight>
                <a:srgbClr val="FFFFFF"/>
              </a:highlight>
            </a:endParaRPr>
          </a:p>
          <a:p>
            <a:pPr indent="0" lvl="0" marL="457200" rtl="0" algn="l">
              <a:lnSpc>
                <a:spcPct val="115000"/>
              </a:lnSpc>
              <a:spcBef>
                <a:spcPts val="1600"/>
              </a:spcBef>
              <a:spcAft>
                <a:spcPts val="0"/>
              </a:spcAft>
              <a:buNone/>
            </a:pPr>
            <a:r>
              <a:t/>
            </a:r>
            <a:endParaRPr sz="1600">
              <a:latin typeface="MS PGothic"/>
              <a:ea typeface="MS PGothic"/>
              <a:cs typeface="MS PGothic"/>
              <a:sym typeface="MS PGothic"/>
            </a:endParaRPr>
          </a:p>
          <a:p>
            <a:pPr indent="0" lvl="0" marL="1371600" rtl="0" algn="l">
              <a:lnSpc>
                <a:spcPct val="115000"/>
              </a:lnSpc>
              <a:spcBef>
                <a:spcPts val="1600"/>
              </a:spcBef>
              <a:spcAft>
                <a:spcPts val="0"/>
              </a:spcAft>
              <a:buNone/>
            </a:pPr>
            <a:r>
              <a:t/>
            </a:r>
            <a:endParaRPr sz="1600">
              <a:latin typeface="MS PGothic"/>
              <a:ea typeface="MS PGothic"/>
              <a:cs typeface="MS PGothic"/>
              <a:sym typeface="MS PGothic"/>
            </a:endParaRPr>
          </a:p>
          <a:p>
            <a:pPr indent="0" lvl="0" marL="1371600" rtl="0" algn="l">
              <a:lnSpc>
                <a:spcPct val="115000"/>
              </a:lnSpc>
              <a:spcBef>
                <a:spcPts val="1600"/>
              </a:spcBef>
              <a:spcAft>
                <a:spcPts val="0"/>
              </a:spcAft>
              <a:buNone/>
            </a:pPr>
            <a:r>
              <a:t/>
            </a:r>
            <a:endParaRPr sz="1600">
              <a:latin typeface="MS PGothic"/>
              <a:ea typeface="MS PGothic"/>
              <a:cs typeface="MS PGothic"/>
              <a:sym typeface="MS PGothic"/>
            </a:endParaRPr>
          </a:p>
          <a:p>
            <a:pPr indent="0" lvl="0" marL="0" rtl="0" algn="l">
              <a:lnSpc>
                <a:spcPct val="115000"/>
              </a:lnSpc>
              <a:spcBef>
                <a:spcPts val="1600"/>
              </a:spcBef>
              <a:spcAft>
                <a:spcPts val="0"/>
              </a:spcAft>
              <a:buNone/>
            </a:pPr>
            <a:r>
              <a:t/>
            </a:r>
            <a:endParaRPr sz="1600">
              <a:latin typeface="MS PGothic"/>
              <a:ea typeface="MS PGothic"/>
              <a:cs typeface="MS PGothic"/>
              <a:sym typeface="MS PGothic"/>
            </a:endParaRPr>
          </a:p>
          <a:p>
            <a:pPr indent="0" lvl="0" marL="0" rtl="0" algn="l">
              <a:lnSpc>
                <a:spcPct val="115000"/>
              </a:lnSpc>
              <a:spcBef>
                <a:spcPts val="1600"/>
              </a:spcBef>
              <a:spcAft>
                <a:spcPts val="0"/>
              </a:spcAft>
              <a:buNone/>
            </a:pPr>
            <a:r>
              <a:t/>
            </a:r>
            <a:endParaRPr sz="1600">
              <a:latin typeface="MS PGothic"/>
              <a:ea typeface="MS PGothic"/>
              <a:cs typeface="MS PGothic"/>
              <a:sym typeface="MS PGothic"/>
            </a:endParaRPr>
          </a:p>
          <a:p>
            <a:pPr indent="0" lvl="0" marL="0" rtl="0" algn="l">
              <a:lnSpc>
                <a:spcPct val="115000"/>
              </a:lnSpc>
              <a:spcBef>
                <a:spcPts val="1600"/>
              </a:spcBef>
              <a:spcAft>
                <a:spcPts val="0"/>
              </a:spcAft>
              <a:buNone/>
            </a:pPr>
            <a:r>
              <a:t/>
            </a:r>
            <a:endParaRPr sz="800">
              <a:latin typeface="MS PGothic"/>
              <a:ea typeface="MS PGothic"/>
              <a:cs typeface="MS PGothic"/>
              <a:sym typeface="MS PGothic"/>
            </a:endParaRPr>
          </a:p>
          <a:p>
            <a:pPr indent="0" lvl="0" marL="0" rtl="0" algn="l">
              <a:lnSpc>
                <a:spcPct val="115000"/>
              </a:lnSpc>
              <a:spcBef>
                <a:spcPts val="1600"/>
              </a:spcBef>
              <a:spcAft>
                <a:spcPts val="0"/>
              </a:spcAft>
              <a:buNone/>
            </a:pPr>
            <a:r>
              <a:t/>
            </a:r>
            <a:endParaRPr sz="800">
              <a:latin typeface="MS PGothic"/>
              <a:ea typeface="MS PGothic"/>
              <a:cs typeface="MS PGothic"/>
              <a:sym typeface="MS PGothic"/>
            </a:endParaRPr>
          </a:p>
          <a:p>
            <a:pPr indent="0" lvl="0" marL="0" rtl="0" algn="l">
              <a:lnSpc>
                <a:spcPct val="115000"/>
              </a:lnSpc>
              <a:spcBef>
                <a:spcPts val="1600"/>
              </a:spcBef>
              <a:spcAft>
                <a:spcPts val="0"/>
              </a:spcAft>
              <a:buNone/>
            </a:pPr>
            <a:r>
              <a:rPr lang="zh-CN" sz="800">
                <a:latin typeface="MS PGothic"/>
                <a:ea typeface="MS PGothic"/>
                <a:cs typeface="MS PGothic"/>
                <a:sym typeface="MS PGothic"/>
              </a:rPr>
              <a:t>                      </a:t>
            </a:r>
            <a:endParaRPr sz="800">
              <a:latin typeface="MS PGothic"/>
              <a:ea typeface="MS PGothic"/>
              <a:cs typeface="MS PGothic"/>
              <a:sym typeface="MS PGothic"/>
            </a:endParaRPr>
          </a:p>
          <a:p>
            <a:pPr indent="0" lvl="0" marL="0" rtl="0" algn="l">
              <a:lnSpc>
                <a:spcPct val="115000"/>
              </a:lnSpc>
              <a:spcBef>
                <a:spcPts val="1600"/>
              </a:spcBef>
              <a:spcAft>
                <a:spcPts val="0"/>
              </a:spcAft>
              <a:buNone/>
            </a:pPr>
            <a:r>
              <a:t/>
            </a:r>
            <a:endParaRPr sz="800">
              <a:latin typeface="MS PGothic"/>
              <a:ea typeface="MS PGothic"/>
              <a:cs typeface="MS PGothic"/>
              <a:sym typeface="MS PGothic"/>
            </a:endParaRPr>
          </a:p>
          <a:p>
            <a:pPr indent="0" lvl="0" marL="0" rtl="0" algn="l">
              <a:lnSpc>
                <a:spcPct val="115000"/>
              </a:lnSpc>
              <a:spcBef>
                <a:spcPts val="1600"/>
              </a:spcBef>
              <a:spcAft>
                <a:spcPts val="0"/>
              </a:spcAft>
              <a:buNone/>
            </a:pPr>
            <a:r>
              <a:t/>
            </a:r>
            <a:endParaRPr sz="1600">
              <a:latin typeface="MS PGothic"/>
              <a:ea typeface="MS PGothic"/>
              <a:cs typeface="MS PGothic"/>
              <a:sym typeface="MS PGothic"/>
            </a:endParaRPr>
          </a:p>
          <a:p>
            <a:pPr indent="-361950" lvl="0" marL="457200" rtl="0" algn="l">
              <a:lnSpc>
                <a:spcPct val="115000"/>
              </a:lnSpc>
              <a:spcBef>
                <a:spcPts val="1600"/>
              </a:spcBef>
              <a:spcAft>
                <a:spcPts val="0"/>
              </a:spcAft>
              <a:buSzPts val="2100"/>
              <a:buFont typeface="MS PGothic"/>
              <a:buChar char="●"/>
            </a:pPr>
            <a:r>
              <a:t/>
            </a:r>
            <a:endParaRPr sz="2100">
              <a:latin typeface="MS PGothic"/>
              <a:ea typeface="MS PGothic"/>
              <a:cs typeface="MS PGothic"/>
              <a:sym typeface="MS P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idx="12" type="sldNum"/>
          </p:nvPr>
        </p:nvSpPr>
        <p:spPr>
          <a:xfrm>
            <a:off x="145676" y="4724836"/>
            <a:ext cx="457200" cy="22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zh-CN"/>
              <a:t>‹#›</a:t>
            </a:fld>
            <a:endParaRPr/>
          </a:p>
        </p:txBody>
      </p:sp>
      <p:sp>
        <p:nvSpPr>
          <p:cNvPr id="190" name="Google Shape;190;p32"/>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Prior Probabilities</a:t>
            </a:r>
            <a:endParaRPr/>
          </a:p>
        </p:txBody>
      </p:sp>
      <p:sp>
        <p:nvSpPr>
          <p:cNvPr id="191" name="Google Shape;191;p32"/>
          <p:cNvSpPr txBox="1"/>
          <p:nvPr/>
        </p:nvSpPr>
        <p:spPr>
          <a:xfrm>
            <a:off x="545950" y="985963"/>
            <a:ext cx="7788300" cy="3603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zh-CN" sz="1800"/>
              <a:t>Calculating prior probability</a:t>
            </a:r>
            <a:endParaRPr sz="1800"/>
          </a:p>
          <a:p>
            <a:pPr indent="-336550" lvl="1" marL="914400" rtl="0" algn="l">
              <a:lnSpc>
                <a:spcPct val="115000"/>
              </a:lnSpc>
              <a:spcBef>
                <a:spcPts val="0"/>
              </a:spcBef>
              <a:spcAft>
                <a:spcPts val="0"/>
              </a:spcAft>
              <a:buSzPts val="1700"/>
              <a:buChar char="○"/>
            </a:pPr>
            <a:r>
              <a:rPr lang="zh-CN" sz="1700"/>
              <a:t>[mention,entity] Frequency: </a:t>
            </a:r>
            <a:r>
              <a:rPr lang="zh-CN" sz="1700"/>
              <a:t>The times that the mention linked to the entity in Wikipedia KB</a:t>
            </a:r>
            <a:endParaRPr sz="1700"/>
          </a:p>
          <a:p>
            <a:pPr indent="-336550" lvl="1" marL="914400" rtl="0" algn="l">
              <a:lnSpc>
                <a:spcPct val="115000"/>
              </a:lnSpc>
              <a:spcBef>
                <a:spcPts val="0"/>
              </a:spcBef>
              <a:spcAft>
                <a:spcPts val="0"/>
              </a:spcAft>
              <a:buSzPts val="1700"/>
              <a:buChar char="○"/>
            </a:pPr>
            <a:r>
              <a:rPr lang="zh-CN" sz="1700"/>
              <a:t>P(e|m) = </a:t>
            </a:r>
            <a:r>
              <a:rPr lang="zh-CN" sz="1700">
                <a:solidFill>
                  <a:schemeClr val="dk1"/>
                </a:solidFill>
              </a:rPr>
              <a:t>[mention,entity] Frequency </a:t>
            </a:r>
            <a:r>
              <a:rPr lang="zh-CN" sz="1700"/>
              <a:t>/ All the [mention, entity] pairs Frequency for each mention </a:t>
            </a:r>
            <a:endParaRPr sz="1700"/>
          </a:p>
          <a:p>
            <a:pPr indent="-336550" lvl="1" marL="914400" rtl="0" algn="l">
              <a:lnSpc>
                <a:spcPct val="115000"/>
              </a:lnSpc>
              <a:spcBef>
                <a:spcPts val="0"/>
              </a:spcBef>
              <a:spcAft>
                <a:spcPts val="0"/>
              </a:spcAft>
              <a:buSzPts val="1700"/>
              <a:buChar char="○"/>
            </a:pPr>
            <a:r>
              <a:rPr lang="zh-CN" sz="1700"/>
              <a:t>Frequency.json </a:t>
            </a:r>
            <a:r>
              <a:rPr lang="zh-CN" sz="1700"/>
              <a:t>Format: </a:t>
            </a:r>
            <a:endParaRPr sz="1700"/>
          </a:p>
          <a:p>
            <a:pPr indent="457200" lvl="0" marL="914400" rtl="0" algn="l">
              <a:lnSpc>
                <a:spcPct val="115000"/>
              </a:lnSpc>
              <a:spcBef>
                <a:spcPts val="0"/>
              </a:spcBef>
              <a:spcAft>
                <a:spcPts val="0"/>
              </a:spcAft>
              <a:buNone/>
            </a:pPr>
            <a:r>
              <a:rPr lang="zh-CN" sz="1700"/>
              <a:t>data[mention] = {‘total_freq’: counts, ‘entities’:{‘entity1’:</a:t>
            </a:r>
            <a:r>
              <a:rPr lang="zh-CN" sz="1700"/>
              <a:t>counts</a:t>
            </a:r>
            <a:r>
              <a:rPr lang="zh-CN" sz="1700"/>
              <a:t>,’entity2’:counts}}</a:t>
            </a:r>
            <a:endParaRPr sz="1700"/>
          </a:p>
          <a:p>
            <a:pPr indent="457200" lvl="0" marL="0" rtl="0" algn="l">
              <a:lnSpc>
                <a:spcPct val="115000"/>
              </a:lnSpc>
              <a:spcBef>
                <a:spcPts val="0"/>
              </a:spcBef>
              <a:spcAft>
                <a:spcPts val="0"/>
              </a:spcAft>
              <a:buNone/>
            </a:pPr>
            <a:r>
              <a:rPr lang="zh-CN" sz="1700"/>
              <a:t>e.g. data:</a:t>
            </a:r>
            <a:endParaRPr sz="1700"/>
          </a:p>
          <a:p>
            <a:pPr indent="0" lvl="0" marL="0" rtl="0" algn="l">
              <a:lnSpc>
                <a:spcPct val="115000"/>
              </a:lnSpc>
              <a:spcBef>
                <a:spcPts val="0"/>
              </a:spcBef>
              <a:spcAft>
                <a:spcPts val="0"/>
              </a:spcAft>
              <a:buNone/>
            </a:pPr>
            <a:r>
              <a:t/>
            </a:r>
            <a:endParaRPr sz="1800"/>
          </a:p>
        </p:txBody>
      </p:sp>
      <p:pic>
        <p:nvPicPr>
          <p:cNvPr id="192" name="Google Shape;192;p32"/>
          <p:cNvPicPr preferRelativeResize="0"/>
          <p:nvPr/>
        </p:nvPicPr>
        <p:blipFill>
          <a:blip r:embed="rId3">
            <a:alphaModFix/>
          </a:blip>
          <a:stretch>
            <a:fillRect/>
          </a:stretch>
        </p:blipFill>
        <p:spPr>
          <a:xfrm>
            <a:off x="1984500" y="3520300"/>
            <a:ext cx="5626024" cy="1384100"/>
          </a:xfrm>
          <a:prstGeom prst="rect">
            <a:avLst/>
          </a:prstGeom>
          <a:noFill/>
          <a:ln>
            <a:noFill/>
          </a:ln>
        </p:spPr>
      </p:pic>
      <p:sp>
        <p:nvSpPr>
          <p:cNvPr id="193" name="Google Shape;193;p32"/>
          <p:cNvSpPr/>
          <p:nvPr/>
        </p:nvSpPr>
        <p:spPr>
          <a:xfrm>
            <a:off x="505325" y="3444800"/>
            <a:ext cx="6795000" cy="1384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idx="12" type="sldNum"/>
          </p:nvPr>
        </p:nvSpPr>
        <p:spPr>
          <a:xfrm>
            <a:off x="145676" y="4724836"/>
            <a:ext cx="457200" cy="22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zh-CN"/>
              <a:t>‹#›</a:t>
            </a:fld>
            <a:endParaRPr/>
          </a:p>
        </p:txBody>
      </p:sp>
      <p:sp>
        <p:nvSpPr>
          <p:cNvPr id="199" name="Google Shape;199;p33"/>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Generate bt dataset</a:t>
            </a:r>
            <a:endParaRPr/>
          </a:p>
        </p:txBody>
      </p:sp>
      <p:sp>
        <p:nvSpPr>
          <p:cNvPr id="200" name="Google Shape;200;p33"/>
          <p:cNvSpPr txBox="1"/>
          <p:nvPr/>
        </p:nvSpPr>
        <p:spPr>
          <a:xfrm>
            <a:off x="377100" y="1015275"/>
            <a:ext cx="8698200" cy="3923700"/>
          </a:xfrm>
          <a:prstGeom prst="rect">
            <a:avLst/>
          </a:prstGeom>
          <a:noFill/>
          <a:ln>
            <a:noFill/>
          </a:ln>
        </p:spPr>
        <p:txBody>
          <a:bodyPr anchorCtr="0" anchor="t" bIns="0" lIns="0" spcFirstLastPara="1" rIns="0" wrap="square" tIns="12700">
            <a:noAutofit/>
          </a:bodyPr>
          <a:lstStyle/>
          <a:p>
            <a:pPr indent="-330200" lvl="0" marL="457200" rtl="0" algn="l">
              <a:lnSpc>
                <a:spcPct val="115000"/>
              </a:lnSpc>
              <a:spcBef>
                <a:spcPts val="0"/>
              </a:spcBef>
              <a:spcAft>
                <a:spcPts val="0"/>
              </a:spcAft>
              <a:buSzPts val="1600"/>
              <a:buChar char="●"/>
            </a:pPr>
            <a:r>
              <a:rPr lang="zh-CN" sz="1600"/>
              <a:t>Integrate with BT data</a:t>
            </a:r>
            <a:endParaRPr sz="1600"/>
          </a:p>
          <a:p>
            <a:pPr indent="-577850" lvl="2" marL="1170000" rtl="0" algn="l">
              <a:lnSpc>
                <a:spcPct val="115000"/>
              </a:lnSpc>
              <a:spcBef>
                <a:spcPts val="0"/>
              </a:spcBef>
              <a:spcAft>
                <a:spcPts val="0"/>
              </a:spcAft>
              <a:buSzPts val="1600"/>
              <a:buChar char="■"/>
            </a:pPr>
            <a:r>
              <a:rPr lang="zh-CN" sz="1600"/>
              <a:t>Entities selection is based on wiki API</a:t>
            </a:r>
            <a:endParaRPr sz="1600"/>
          </a:p>
          <a:p>
            <a:pPr indent="-577850" lvl="2" marL="1170000" rtl="0" algn="l">
              <a:lnSpc>
                <a:spcPct val="115000"/>
              </a:lnSpc>
              <a:spcBef>
                <a:spcPts val="0"/>
              </a:spcBef>
              <a:spcAft>
                <a:spcPts val="0"/>
              </a:spcAft>
              <a:buSzPts val="1600"/>
              <a:buChar char="■"/>
            </a:pPr>
            <a:r>
              <a:rPr lang="zh-CN" sz="1600"/>
              <a:t>Could not find corresponding frequency data in frequency.json file </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zh-CN" sz="1600">
                <a:solidFill>
                  <a:srgbClr val="000000"/>
                </a:solidFill>
              </a:rPr>
              <a:t>Solution</a:t>
            </a:r>
            <a:r>
              <a:rPr lang="zh-CN" sz="1600"/>
              <a:t>:</a:t>
            </a:r>
            <a:endParaRPr sz="1600">
              <a:solidFill>
                <a:srgbClr val="000000"/>
              </a:solidFill>
            </a:endParaRPr>
          </a:p>
          <a:p>
            <a:pPr indent="-330200" lvl="1" marL="914400" rtl="0" algn="l">
              <a:lnSpc>
                <a:spcPct val="115000"/>
              </a:lnSpc>
              <a:spcBef>
                <a:spcPts val="0"/>
              </a:spcBef>
              <a:spcAft>
                <a:spcPts val="0"/>
              </a:spcAft>
              <a:buClr>
                <a:srgbClr val="000000"/>
              </a:buClr>
              <a:buSzPts val="1600"/>
              <a:buChar char="○"/>
            </a:pPr>
            <a:r>
              <a:rPr lang="zh-CN" sz="1600">
                <a:solidFill>
                  <a:srgbClr val="000000"/>
                </a:solidFill>
              </a:rPr>
              <a:t>Select candidates directly </a:t>
            </a:r>
            <a:r>
              <a:rPr lang="zh-CN" sz="1600"/>
              <a:t>based on</a:t>
            </a:r>
            <a:r>
              <a:rPr lang="zh-CN" sz="1600">
                <a:solidFill>
                  <a:srgbClr val="000000"/>
                </a:solidFill>
              </a:rPr>
              <a:t> </a:t>
            </a:r>
            <a:r>
              <a:rPr lang="zh-CN" sz="1600"/>
              <a:t>wikipediatextfile</a:t>
            </a:r>
            <a:endParaRPr sz="1600"/>
          </a:p>
          <a:p>
            <a:pPr indent="-330200" lvl="1" marL="914400" rtl="0" algn="l">
              <a:lnSpc>
                <a:spcPct val="115000"/>
              </a:lnSpc>
              <a:spcBef>
                <a:spcPts val="0"/>
              </a:spcBef>
              <a:spcAft>
                <a:spcPts val="0"/>
              </a:spcAft>
              <a:buSzPts val="1600"/>
              <a:buChar char="○"/>
            </a:pPr>
            <a:r>
              <a:rPr lang="zh-CN" sz="1600"/>
              <a:t>Extract Entities from the frequency.json</a:t>
            </a:r>
            <a:endParaRPr sz="1600"/>
          </a:p>
          <a:p>
            <a:pPr indent="-330200" lvl="1" marL="914400" rtl="0" algn="l">
              <a:lnSpc>
                <a:spcPct val="115000"/>
              </a:lnSpc>
              <a:spcBef>
                <a:spcPts val="0"/>
              </a:spcBef>
              <a:spcAft>
                <a:spcPts val="0"/>
              </a:spcAft>
              <a:buSzPts val="1600"/>
              <a:buChar char="○"/>
            </a:pPr>
            <a:r>
              <a:rPr lang="zh-CN" sz="1600"/>
              <a:t>Normalize the mention (lower(), re.sub) </a:t>
            </a:r>
            <a:endParaRPr sz="1600"/>
          </a:p>
          <a:p>
            <a:pPr indent="-330200" lvl="1" marL="914400" rtl="0" algn="l">
              <a:lnSpc>
                <a:spcPct val="115000"/>
              </a:lnSpc>
              <a:spcBef>
                <a:spcPts val="0"/>
              </a:spcBef>
              <a:spcAft>
                <a:spcPts val="0"/>
              </a:spcAft>
              <a:buSzPts val="1600"/>
              <a:buChar char="○"/>
            </a:pPr>
            <a:r>
              <a:rPr lang="zh-CN" sz="1600"/>
              <a:t>Got 128 mentions have less than 10 candidates</a:t>
            </a:r>
            <a:endParaRPr sz="1600"/>
          </a:p>
          <a:p>
            <a:pPr indent="-573200" lvl="2" marL="1371600" rtl="0" algn="l">
              <a:lnSpc>
                <a:spcPct val="115000"/>
              </a:lnSpc>
              <a:spcBef>
                <a:spcPts val="0"/>
              </a:spcBef>
              <a:spcAft>
                <a:spcPts val="0"/>
              </a:spcAft>
              <a:buSzPts val="1600"/>
              <a:buChar char="■"/>
            </a:pPr>
            <a:r>
              <a:rPr lang="zh-CN" sz="1600"/>
              <a:t>Generate new mentions  </a:t>
            </a:r>
            <a:r>
              <a:rPr lang="zh-CN" sz="1600">
                <a:solidFill>
                  <a:schemeClr val="dk1"/>
                </a:solidFill>
              </a:rPr>
              <a:t> e.g. “air marshal service” to “air marshal”</a:t>
            </a:r>
            <a:endParaRPr sz="1600"/>
          </a:p>
          <a:p>
            <a:pPr indent="-573200" lvl="2" marL="1371600" rtl="0" algn="l">
              <a:lnSpc>
                <a:spcPct val="115000"/>
              </a:lnSpc>
              <a:spcBef>
                <a:spcPts val="0"/>
              </a:spcBef>
              <a:spcAft>
                <a:spcPts val="0"/>
              </a:spcAft>
              <a:buSzPts val="1600"/>
              <a:buChar char="■"/>
            </a:pPr>
            <a:r>
              <a:rPr lang="zh-CN" sz="1600"/>
              <a:t>Integrate frequency with the old mentions </a:t>
            </a:r>
            <a:endParaRPr sz="1600"/>
          </a:p>
          <a:p>
            <a:pPr indent="-573200" lvl="2" marL="1371600" rtl="0" algn="l">
              <a:lnSpc>
                <a:spcPct val="115000"/>
              </a:lnSpc>
              <a:spcBef>
                <a:spcPts val="0"/>
              </a:spcBef>
              <a:spcAft>
                <a:spcPts val="0"/>
              </a:spcAft>
              <a:buSzPts val="1600"/>
              <a:buChar char="■"/>
            </a:pPr>
            <a:r>
              <a:rPr lang="zh-CN" sz="1600"/>
              <a:t>Remove 41 mentions</a:t>
            </a:r>
            <a:endParaRPr sz="1600"/>
          </a:p>
          <a:p>
            <a:pPr indent="0" lvl="0" marL="1371600" rtl="0" algn="l">
              <a:lnSpc>
                <a:spcPct val="115000"/>
              </a:lnSpc>
              <a:spcBef>
                <a:spcPts val="1600"/>
              </a:spcBef>
              <a:spcAft>
                <a:spcPts val="0"/>
              </a:spcAft>
              <a:buNone/>
            </a:pPr>
            <a:r>
              <a:t/>
            </a:r>
            <a:endParaRPr sz="1600"/>
          </a:p>
          <a:p>
            <a:pPr indent="0" lvl="0" marL="914400" rtl="0" algn="l">
              <a:lnSpc>
                <a:spcPct val="115000"/>
              </a:lnSpc>
              <a:spcBef>
                <a:spcPts val="1600"/>
              </a:spcBef>
              <a:spcAft>
                <a:spcPts val="0"/>
              </a:spcAft>
              <a:buNone/>
            </a:pPr>
            <a:r>
              <a:t/>
            </a:r>
            <a:endParaRPr sz="1600"/>
          </a:p>
          <a:p>
            <a:pPr indent="0" lvl="0" marL="914400" rtl="0" algn="l">
              <a:lnSpc>
                <a:spcPct val="115000"/>
              </a:lnSpc>
              <a:spcBef>
                <a:spcPts val="1600"/>
              </a:spcBef>
              <a:spcAft>
                <a:spcPts val="0"/>
              </a:spcAft>
              <a:buNone/>
            </a:pPr>
            <a:r>
              <a:t/>
            </a:r>
            <a:endParaRPr sz="1600">
              <a:solidFill>
                <a:srgbClr val="000000"/>
              </a:solidFill>
            </a:endParaRPr>
          </a:p>
          <a:p>
            <a:pPr indent="0" lvl="0" marL="457200" rtl="0" algn="l">
              <a:lnSpc>
                <a:spcPct val="115000"/>
              </a:lnSpc>
              <a:spcBef>
                <a:spcPts val="1600"/>
              </a:spcBef>
              <a:spcAft>
                <a:spcPts val="0"/>
              </a:spcAft>
              <a:buNone/>
            </a:pPr>
            <a:r>
              <a:t/>
            </a:r>
            <a:endParaRPr sz="1600">
              <a:solidFill>
                <a:srgbClr val="000000"/>
              </a:solidFill>
            </a:endParaRPr>
          </a:p>
          <a:p>
            <a:pPr indent="0" lvl="0" marL="1371600" rtl="0" algn="l">
              <a:lnSpc>
                <a:spcPct val="115000"/>
              </a:lnSpc>
              <a:spcBef>
                <a:spcPts val="1600"/>
              </a:spcBef>
              <a:spcAft>
                <a:spcPts val="0"/>
              </a:spcAft>
              <a:buNone/>
            </a:pPr>
            <a:r>
              <a:t/>
            </a:r>
            <a:endParaRPr sz="1600">
              <a:solidFill>
                <a:srgbClr val="000000"/>
              </a:solidFill>
            </a:endParaRPr>
          </a:p>
          <a:p>
            <a:pPr indent="0" lvl="0" marL="1371600" rtl="0" algn="l">
              <a:lnSpc>
                <a:spcPct val="115000"/>
              </a:lnSpc>
              <a:spcBef>
                <a:spcPts val="1600"/>
              </a:spcBef>
              <a:spcAft>
                <a:spcPts val="0"/>
              </a:spcAft>
              <a:buNone/>
            </a:pPr>
            <a:r>
              <a:t/>
            </a:r>
            <a:endParaRPr sz="1600">
              <a:solidFill>
                <a:srgbClr val="000000"/>
              </a:solidFill>
            </a:endParaRPr>
          </a:p>
          <a:p>
            <a:pPr indent="0" lvl="0" marL="0" rtl="0" algn="l">
              <a:lnSpc>
                <a:spcPct val="115000"/>
              </a:lnSpc>
              <a:spcBef>
                <a:spcPts val="1600"/>
              </a:spcBef>
              <a:spcAft>
                <a:spcPts val="0"/>
              </a:spcAft>
              <a:buSzPts val="1100"/>
              <a:buNone/>
            </a:pPr>
            <a:r>
              <a:t/>
            </a:r>
            <a:endParaRPr sz="1600"/>
          </a:p>
          <a:p>
            <a:pPr indent="0" lvl="0" marL="0" rtl="0" algn="l">
              <a:lnSpc>
                <a:spcPct val="115000"/>
              </a:lnSpc>
              <a:spcBef>
                <a:spcPts val="1600"/>
              </a:spcBef>
              <a:spcAft>
                <a:spcPts val="0"/>
              </a:spcAft>
              <a:buSzPts val="1100"/>
              <a:buNone/>
            </a:pPr>
            <a:r>
              <a:t/>
            </a:r>
            <a:endParaRPr sz="1600"/>
          </a:p>
          <a:p>
            <a:pPr indent="0" lvl="0" marL="0" marR="0" rtl="0" algn="l">
              <a:lnSpc>
                <a:spcPct val="115000"/>
              </a:lnSpc>
              <a:spcBef>
                <a:spcPts val="1600"/>
              </a:spcBef>
              <a:spcAft>
                <a:spcPts val="0"/>
              </a:spcAft>
              <a:buClr>
                <a:srgbClr val="000000"/>
              </a:buClr>
              <a:buSzPts val="1100"/>
              <a:buFont typeface="Arial"/>
              <a:buNone/>
            </a:pPr>
            <a:r>
              <a:t/>
            </a:r>
            <a:endParaRPr sz="800"/>
          </a:p>
          <a:p>
            <a:pPr indent="0" lvl="0" marL="0" marR="0" rtl="0" algn="l">
              <a:lnSpc>
                <a:spcPct val="115000"/>
              </a:lnSpc>
              <a:spcBef>
                <a:spcPts val="1600"/>
              </a:spcBef>
              <a:spcAft>
                <a:spcPts val="0"/>
              </a:spcAft>
              <a:buClr>
                <a:srgbClr val="000000"/>
              </a:buClr>
              <a:buSzPts val="1100"/>
              <a:buFont typeface="Arial"/>
              <a:buNone/>
            </a:pPr>
            <a:r>
              <a:t/>
            </a:r>
            <a:endParaRPr sz="800"/>
          </a:p>
          <a:p>
            <a:pPr indent="0" lvl="0" marL="0" rtl="0" algn="l">
              <a:lnSpc>
                <a:spcPct val="115000"/>
              </a:lnSpc>
              <a:spcBef>
                <a:spcPts val="1600"/>
              </a:spcBef>
              <a:spcAft>
                <a:spcPts val="0"/>
              </a:spcAft>
              <a:buClr>
                <a:srgbClr val="000000"/>
              </a:buClr>
              <a:buSzPts val="1100"/>
              <a:buFont typeface="Arial"/>
              <a:buNone/>
            </a:pPr>
            <a:r>
              <a:rPr lang="zh-CN" sz="800"/>
              <a:t>                      </a:t>
            </a:r>
            <a:endParaRPr sz="800"/>
          </a:p>
          <a:p>
            <a:pPr indent="0" lvl="0" marL="0" rtl="0" algn="l">
              <a:lnSpc>
                <a:spcPct val="115000"/>
              </a:lnSpc>
              <a:spcBef>
                <a:spcPts val="1600"/>
              </a:spcBef>
              <a:spcAft>
                <a:spcPts val="0"/>
              </a:spcAft>
              <a:buClr>
                <a:srgbClr val="000000"/>
              </a:buClr>
              <a:buSzPts val="1100"/>
              <a:buFont typeface="Arial"/>
              <a:buNone/>
            </a:pPr>
            <a:r>
              <a:t/>
            </a:r>
            <a:endParaRPr sz="800"/>
          </a:p>
          <a:p>
            <a:pPr indent="0" lvl="0" marL="0" rtl="0" algn="l">
              <a:lnSpc>
                <a:spcPct val="115000"/>
              </a:lnSpc>
              <a:spcBef>
                <a:spcPts val="1600"/>
              </a:spcBef>
              <a:spcAft>
                <a:spcPts val="1600"/>
              </a:spcAft>
              <a:buSzPts val="1100"/>
              <a:buNone/>
            </a:pPr>
            <a:r>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PI-White">
  <a:themeElements>
    <a:clrScheme name="Custom 56">
      <a:dk1>
        <a:srgbClr val="000000"/>
      </a:dk1>
      <a:lt1>
        <a:srgbClr val="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